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9" r:id="rId2"/>
    <p:sldId id="260" r:id="rId3"/>
    <p:sldId id="261" r:id="rId4"/>
    <p:sldId id="262" r:id="rId5"/>
    <p:sldId id="263" r:id="rId6"/>
    <p:sldId id="264" r:id="rId7"/>
    <p:sldId id="265" r:id="rId8"/>
    <p:sldId id="266" r:id="rId9"/>
    <p:sldId id="267" r:id="rId10"/>
    <p:sldId id="268" r:id="rId11"/>
    <p:sldId id="269" r:id="rId12"/>
    <p:sldId id="270" r:id="rId13"/>
    <p:sldId id="271" r:id="rId14"/>
    <p:sldId id="312" r:id="rId15"/>
    <p:sldId id="313" r:id="rId16"/>
    <p:sldId id="314" r:id="rId17"/>
    <p:sldId id="315" r:id="rId18"/>
    <p:sldId id="316" r:id="rId19"/>
    <p:sldId id="272" r:id="rId20"/>
    <p:sldId id="306" r:id="rId21"/>
    <p:sldId id="307" r:id="rId22"/>
    <p:sldId id="308" r:id="rId23"/>
    <p:sldId id="309" r:id="rId24"/>
    <p:sldId id="310" r:id="rId25"/>
    <p:sldId id="311"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17" r:id="rId53"/>
    <p:sldId id="305"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6355" autoAdjust="0"/>
  </p:normalViewPr>
  <p:slideViewPr>
    <p:cSldViewPr snapToGrid="0">
      <p:cViewPr varScale="1">
        <p:scale>
          <a:sx n="64" d="100"/>
          <a:sy n="64" d="100"/>
        </p:scale>
        <p:origin x="97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scatterChart>
        <c:scatterStyle val="lineMarker"/>
        <c:varyColors val="0"/>
        <c:ser>
          <c:idx val="0"/>
          <c:order val="0"/>
          <c:tx>
            <c:strRef>
              <c:f>Sheet1!$B$1</c:f>
              <c:strCache>
                <c:ptCount val="1"/>
                <c:pt idx="0">
                  <c:v>Work has  to completed</c:v>
                </c:pt>
              </c:strCache>
            </c:strRef>
          </c:tx>
          <c:spPr>
            <a:ln w="38100" cap="rnd">
              <a:solidFill>
                <a:srgbClr val="FF0000"/>
              </a:solidFill>
              <a:round/>
            </a:ln>
            <a:effectLst/>
          </c:spPr>
          <c:marker>
            <c:symbol val="circle"/>
            <c:size val="5"/>
            <c:spPr>
              <a:solidFill>
                <a:schemeClr val="accent6"/>
              </a:solidFill>
              <a:ln w="38100">
                <a:solidFill>
                  <a:srgbClr val="FF0000"/>
                </a:solidFill>
              </a:ln>
              <a:effectLst/>
            </c:spPr>
          </c:marker>
          <c:dLbls>
            <c:spPr>
              <a:noFill/>
              <a:ln>
                <a:noFill/>
              </a:ln>
              <a:effectLst/>
            </c:spPr>
            <c:txPr>
              <a:bodyPr rot="0" spcFirstLastPara="1" vertOverflow="ellipsis" vert="horz" wrap="square" anchor="ctr" anchorCtr="1"/>
              <a:lstStyle/>
              <a:p>
                <a:pPr>
                  <a:defRPr sz="28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38100" cap="rnd">
                <a:solidFill>
                  <a:schemeClr val="tx1">
                    <a:lumMod val="95000"/>
                    <a:lumOff val="5000"/>
                  </a:schemeClr>
                </a:solidFill>
                <a:prstDash val="sysDot"/>
              </a:ln>
              <a:effectLst/>
            </c:spPr>
            <c:trendlineType val="linear"/>
            <c:dispRSqr val="0"/>
            <c:dispEq val="0"/>
          </c:trendline>
          <c:xVal>
            <c:numRef>
              <c:f>Sheet1!$A$2:$A$7</c:f>
              <c:numCache>
                <c:formatCode>General</c:formatCode>
                <c:ptCount val="6"/>
                <c:pt idx="0">
                  <c:v>0</c:v>
                </c:pt>
                <c:pt idx="1">
                  <c:v>1</c:v>
                </c:pt>
                <c:pt idx="2">
                  <c:v>2</c:v>
                </c:pt>
                <c:pt idx="3">
                  <c:v>3</c:v>
                </c:pt>
                <c:pt idx="4">
                  <c:v>4</c:v>
                </c:pt>
                <c:pt idx="5">
                  <c:v>5</c:v>
                </c:pt>
              </c:numCache>
            </c:numRef>
          </c:xVal>
          <c:yVal>
            <c:numRef>
              <c:f>Sheet1!$B$2:$B$7</c:f>
              <c:numCache>
                <c:formatCode>General</c:formatCode>
                <c:ptCount val="6"/>
                <c:pt idx="0">
                  <c:v>30</c:v>
                </c:pt>
                <c:pt idx="1">
                  <c:v>26</c:v>
                </c:pt>
                <c:pt idx="2">
                  <c:v>21</c:v>
                </c:pt>
                <c:pt idx="3">
                  <c:v>20</c:v>
                </c:pt>
                <c:pt idx="4">
                  <c:v>13</c:v>
                </c:pt>
                <c:pt idx="5">
                  <c:v>12</c:v>
                </c:pt>
              </c:numCache>
            </c:numRef>
          </c:yVal>
          <c:smooth val="0"/>
        </c:ser>
        <c:dLbls>
          <c:dLblPos val="t"/>
          <c:showLegendKey val="0"/>
          <c:showVal val="1"/>
          <c:showCatName val="0"/>
          <c:showSerName val="0"/>
          <c:showPercent val="0"/>
          <c:showBubbleSize val="0"/>
        </c:dLbls>
        <c:axId val="111695544"/>
        <c:axId val="112106192"/>
      </c:scatterChart>
      <c:valAx>
        <c:axId val="11169554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Week</a:t>
                </a:r>
              </a:p>
            </c:rich>
          </c:tx>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112106192"/>
        <c:crosses val="autoZero"/>
        <c:crossBetween val="midCat"/>
      </c:valAx>
      <c:valAx>
        <c:axId val="1121061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Work to be completed</a:t>
                </a:r>
              </a:p>
            </c:rich>
          </c:tx>
          <c:layout>
            <c:manualLayout>
              <c:xMode val="edge"/>
              <c:yMode val="edge"/>
              <c:x val="1.4508523757707653E-3"/>
              <c:y val="5.9282113830415324E-2"/>
            </c:manualLayout>
          </c:layout>
          <c:overlay val="0"/>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111695544"/>
        <c:crosses val="autoZero"/>
        <c:crossBetween val="midCat"/>
      </c:valAx>
      <c:spPr>
        <a:noFill/>
        <a:ln>
          <a:noFill/>
        </a:ln>
        <a:effectLst/>
      </c:spPr>
    </c:plotArea>
    <c:plotVisOnly val="1"/>
    <c:dispBlanksAs val="gap"/>
    <c:showDLblsOverMax val="0"/>
  </c:chart>
  <c:spPr>
    <a:noFill/>
    <a:ln>
      <a:noFill/>
    </a:ln>
    <a:effectLst/>
  </c:spPr>
  <c:txPr>
    <a:bodyPr/>
    <a:lstStyle/>
    <a:p>
      <a:pPr>
        <a:defRPr sz="2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6">
  <a:schemeClr val="accent6"/>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83CB61-A22D-44DA-90C5-5E400692F929}" type="datetimeFigureOut">
              <a:rPr lang="en-US" smtClean="0"/>
              <a:t>10/3/2016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A5DA8B-1778-4A59-85FD-8BE5DA34AB94}" type="slidenum">
              <a:rPr lang="en-US" smtClean="0"/>
              <a:t>‹#›</a:t>
            </a:fld>
            <a:endParaRPr lang="en-US"/>
          </a:p>
        </p:txBody>
      </p:sp>
    </p:spTree>
    <p:extLst>
      <p:ext uri="{BB962C8B-B14F-4D97-AF65-F5344CB8AC3E}">
        <p14:creationId xmlns:p14="http://schemas.microsoft.com/office/powerpoint/2010/main" val="2549025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A5DA8B-1778-4A59-85FD-8BE5DA34AB94}" type="slidenum">
              <a:rPr lang="en-US" smtClean="0"/>
              <a:t>2</a:t>
            </a:fld>
            <a:endParaRPr lang="en-US"/>
          </a:p>
        </p:txBody>
      </p:sp>
    </p:spTree>
    <p:extLst>
      <p:ext uri="{BB962C8B-B14F-4D97-AF65-F5344CB8AC3E}">
        <p14:creationId xmlns:p14="http://schemas.microsoft.com/office/powerpoint/2010/main" val="8991471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Acceptance Criteria must be expressed clearly, in simple language the customer would use, just like the User Story, without ambiguity as to what the expected outcome is: what is acceptable and what is not acceptable. They must be testable: easily translated into one or more manual/automated test cases. There is no partial acceptance: either a criterion is met or it is not.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CFEE91A-4F32-4F42-A331-0AC404135E43}" type="slidenum">
              <a:rPr lang="en-US" smtClean="0"/>
              <a:t>19</a:t>
            </a:fld>
            <a:endParaRPr lang="en-US"/>
          </a:p>
        </p:txBody>
      </p:sp>
    </p:spTree>
    <p:extLst>
      <p:ext uri="{BB962C8B-B14F-4D97-AF65-F5344CB8AC3E}">
        <p14:creationId xmlns:p14="http://schemas.microsoft.com/office/powerpoint/2010/main" val="281393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Acceptance Criteria should include:</a:t>
            </a:r>
          </a:p>
          <a:p>
            <a:r>
              <a:rPr lang="en-US" sz="1200" kern="1200" dirty="0" smtClean="0">
                <a:solidFill>
                  <a:schemeClr val="tx1"/>
                </a:solidFill>
                <a:effectLst/>
                <a:latin typeface="+mn-lt"/>
                <a:ea typeface="+mn-ea"/>
                <a:cs typeface="+mn-cs"/>
              </a:rPr>
              <a:t>1. Functional Criteria: Identify specific user tasks, functions or business processes that must be in place. A functional criterion might be “A user is able to access a list of available reports.”</a:t>
            </a:r>
          </a:p>
          <a:p>
            <a:r>
              <a:rPr lang="en-US" sz="1200" kern="1200" dirty="0" smtClean="0">
                <a:solidFill>
                  <a:schemeClr val="tx1"/>
                </a:solidFill>
                <a:effectLst/>
                <a:latin typeface="+mn-lt"/>
                <a:ea typeface="+mn-ea"/>
                <a:cs typeface="+mn-cs"/>
              </a:rPr>
              <a:t>2. Non-Functional Criteria: Identify specific non-functional conditions the implementation must meet, such as design elements. A non-functional criterion might be “Edit buttons and Workflow buttons comply with the Site Button Design.”</a:t>
            </a:r>
          </a:p>
          <a:p>
            <a:r>
              <a:rPr lang="en-US" sz="1200" kern="1200" dirty="0" smtClean="0">
                <a:solidFill>
                  <a:schemeClr val="tx1"/>
                </a:solidFill>
                <a:effectLst/>
                <a:latin typeface="+mn-lt"/>
                <a:ea typeface="+mn-ea"/>
                <a:cs typeface="+mn-cs"/>
              </a:rPr>
              <a:t>3. Performance </a:t>
            </a:r>
            <a:r>
              <a:rPr lang="en-US" sz="1200" kern="1200" dirty="0" err="1" smtClean="0">
                <a:solidFill>
                  <a:schemeClr val="tx1"/>
                </a:solidFill>
                <a:effectLst/>
                <a:latin typeface="+mn-lt"/>
                <a:ea typeface="+mn-ea"/>
                <a:cs typeface="+mn-cs"/>
              </a:rPr>
              <a:t>Criteria:If</a:t>
            </a:r>
            <a:r>
              <a:rPr lang="en-US" sz="1200" kern="1200" dirty="0" smtClean="0">
                <a:solidFill>
                  <a:schemeClr val="tx1"/>
                </a:solidFill>
                <a:effectLst/>
                <a:latin typeface="+mn-lt"/>
                <a:ea typeface="+mn-ea"/>
                <a:cs typeface="+mn-cs"/>
              </a:rPr>
              <a:t> specific performance is critical to the acceptance of a user story, it should be included. This is often measured as a response time, and should be spelled out as a threshold.</a:t>
            </a:r>
          </a:p>
          <a:p>
            <a:endParaRPr lang="en-US" dirty="0"/>
          </a:p>
        </p:txBody>
      </p:sp>
      <p:sp>
        <p:nvSpPr>
          <p:cNvPr id="4" name="Slide Number Placeholder 3"/>
          <p:cNvSpPr>
            <a:spLocks noGrp="1"/>
          </p:cNvSpPr>
          <p:nvPr>
            <p:ph type="sldNum" sz="quarter" idx="10"/>
          </p:nvPr>
        </p:nvSpPr>
        <p:spPr/>
        <p:txBody>
          <a:bodyPr/>
          <a:lstStyle/>
          <a:p>
            <a:fld id="{8CFEE91A-4F32-4F42-A331-0AC404135E43}" type="slidenum">
              <a:rPr lang="en-US" smtClean="0"/>
              <a:t>20</a:t>
            </a:fld>
            <a:endParaRPr lang="en-US"/>
          </a:p>
        </p:txBody>
      </p:sp>
    </p:spTree>
    <p:extLst>
      <p:ext uri="{BB962C8B-B14F-4D97-AF65-F5344CB8AC3E}">
        <p14:creationId xmlns:p14="http://schemas.microsoft.com/office/powerpoint/2010/main" val="3115756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If user submit request, Host user should assign a Guard to that request with in the response time and alert message will be displayed.</a:t>
            </a:r>
          </a:p>
          <a:p>
            <a:endParaRPr lang="en-US" dirty="0"/>
          </a:p>
        </p:txBody>
      </p:sp>
      <p:sp>
        <p:nvSpPr>
          <p:cNvPr id="4" name="Slide Number Placeholder 3"/>
          <p:cNvSpPr>
            <a:spLocks noGrp="1"/>
          </p:cNvSpPr>
          <p:nvPr>
            <p:ph type="sldNum" sz="quarter" idx="10"/>
          </p:nvPr>
        </p:nvSpPr>
        <p:spPr/>
        <p:txBody>
          <a:bodyPr/>
          <a:lstStyle/>
          <a:p>
            <a:fld id="{8CFEE91A-4F32-4F42-A331-0AC404135E43}" type="slidenum">
              <a:rPr lang="en-US" smtClean="0"/>
              <a:t>21</a:t>
            </a:fld>
            <a:endParaRPr lang="en-US"/>
          </a:p>
        </p:txBody>
      </p:sp>
    </p:spTree>
    <p:extLst>
      <p:ext uri="{BB962C8B-B14F-4D97-AF65-F5344CB8AC3E}">
        <p14:creationId xmlns:p14="http://schemas.microsoft.com/office/powerpoint/2010/main" val="12476150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leads to merely verifying that the functionality built works rather than verifying that the functionality meets user needs and expectations. If we write and review the criteria before implementation begins, we’re more likely to capture the </a:t>
            </a:r>
            <a:r>
              <a:rPr lang="en-US" sz="1200" b="1" kern="1200" dirty="0" smtClean="0">
                <a:solidFill>
                  <a:schemeClr val="tx1"/>
                </a:solidFill>
                <a:effectLst/>
                <a:latin typeface="+mn-lt"/>
                <a:ea typeface="+mn-ea"/>
                <a:cs typeface="+mn-cs"/>
              </a:rPr>
              <a:t>customer intent</a:t>
            </a:r>
            <a:r>
              <a:rPr lang="en-US" sz="1200" kern="1200" dirty="0" smtClean="0">
                <a:solidFill>
                  <a:schemeClr val="tx1"/>
                </a:solidFill>
                <a:effectLst/>
                <a:latin typeface="+mn-lt"/>
                <a:ea typeface="+mn-ea"/>
                <a:cs typeface="+mn-cs"/>
              </a:rPr>
              <a:t> rather than the </a:t>
            </a:r>
            <a:r>
              <a:rPr lang="en-US" sz="1200" b="1" kern="1200" dirty="0" smtClean="0">
                <a:solidFill>
                  <a:schemeClr val="tx1"/>
                </a:solidFill>
                <a:effectLst/>
                <a:latin typeface="+mn-lt"/>
                <a:ea typeface="+mn-ea"/>
                <a:cs typeface="+mn-cs"/>
              </a:rPr>
              <a:t>development reality</a:t>
            </a:r>
            <a:r>
              <a:rPr lang="en-US" sz="120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8CFEE91A-4F32-4F42-A331-0AC404135E43}" type="slidenum">
              <a:rPr lang="en-US" smtClean="0"/>
              <a:t>22</a:t>
            </a:fld>
            <a:endParaRPr lang="en-US"/>
          </a:p>
        </p:txBody>
      </p:sp>
    </p:spTree>
    <p:extLst>
      <p:ext uri="{BB962C8B-B14F-4D97-AF65-F5344CB8AC3E}">
        <p14:creationId xmlns:p14="http://schemas.microsoft.com/office/powerpoint/2010/main" val="3260709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FEE91A-4F32-4F42-A331-0AC404135E43}" type="slidenum">
              <a:rPr lang="en-US" smtClean="0"/>
              <a:t>23</a:t>
            </a:fld>
            <a:endParaRPr lang="en-US"/>
          </a:p>
        </p:txBody>
      </p:sp>
    </p:spTree>
    <p:extLst>
      <p:ext uri="{BB962C8B-B14F-4D97-AF65-F5344CB8AC3E}">
        <p14:creationId xmlns:p14="http://schemas.microsoft.com/office/powerpoint/2010/main" val="25289308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far</a:t>
            </a:r>
            <a:endParaRPr lang="en-US" dirty="0"/>
          </a:p>
        </p:txBody>
      </p:sp>
      <p:sp>
        <p:nvSpPr>
          <p:cNvPr id="4" name="Slide Number Placeholder 3"/>
          <p:cNvSpPr>
            <a:spLocks noGrp="1"/>
          </p:cNvSpPr>
          <p:nvPr>
            <p:ph type="sldNum" sz="quarter" idx="10"/>
          </p:nvPr>
        </p:nvSpPr>
        <p:spPr/>
        <p:txBody>
          <a:bodyPr/>
          <a:lstStyle/>
          <a:p>
            <a:fld id="{FAD461B0-FA06-45E0-AA97-4FD3AFEFF7C2}" type="slidenum">
              <a:rPr lang="en-US" smtClean="0"/>
              <a:t>47</a:t>
            </a:fld>
            <a:endParaRPr lang="en-US"/>
          </a:p>
        </p:txBody>
      </p:sp>
    </p:spTree>
    <p:extLst>
      <p:ext uri="{BB962C8B-B14F-4D97-AF65-F5344CB8AC3E}">
        <p14:creationId xmlns:p14="http://schemas.microsoft.com/office/powerpoint/2010/main" val="2781355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D461B0-FA06-45E0-AA97-4FD3AFEFF7C2}" type="slidenum">
              <a:rPr lang="en-US" smtClean="0"/>
              <a:t>48</a:t>
            </a:fld>
            <a:endParaRPr lang="en-US"/>
          </a:p>
        </p:txBody>
      </p:sp>
    </p:spTree>
    <p:extLst>
      <p:ext uri="{BB962C8B-B14F-4D97-AF65-F5344CB8AC3E}">
        <p14:creationId xmlns:p14="http://schemas.microsoft.com/office/powerpoint/2010/main" val="20086155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http://www.engageuat.com/dashboard – link to </a:t>
            </a:r>
            <a:r>
              <a:rPr lang="en-US" dirty="0" err="1" smtClean="0"/>
              <a:t>engageUAT</a:t>
            </a:r>
            <a:r>
              <a:rPr lang="en-US" baseline="0" dirty="0" smtClean="0"/>
              <a:t> tool</a:t>
            </a:r>
            <a:endParaRPr lang="en-US" dirty="0" smtClean="0"/>
          </a:p>
          <a:p>
            <a:endParaRPr lang="en-US" dirty="0"/>
          </a:p>
        </p:txBody>
      </p:sp>
      <p:sp>
        <p:nvSpPr>
          <p:cNvPr id="4" name="Slide Number Placeholder 3"/>
          <p:cNvSpPr>
            <a:spLocks noGrp="1"/>
          </p:cNvSpPr>
          <p:nvPr>
            <p:ph type="sldNum" sz="quarter" idx="10"/>
          </p:nvPr>
        </p:nvSpPr>
        <p:spPr/>
        <p:txBody>
          <a:bodyPr/>
          <a:lstStyle/>
          <a:p>
            <a:fld id="{99A5DA8B-1778-4A59-85FD-8BE5DA34AB94}" type="slidenum">
              <a:rPr lang="en-US" smtClean="0"/>
              <a:t>52</a:t>
            </a:fld>
            <a:endParaRPr lang="en-US"/>
          </a:p>
        </p:txBody>
      </p:sp>
    </p:spTree>
    <p:extLst>
      <p:ext uri="{BB962C8B-B14F-4D97-AF65-F5344CB8AC3E}">
        <p14:creationId xmlns:p14="http://schemas.microsoft.com/office/powerpoint/2010/main" val="3308967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http://usersnap.com/blog/types-user-acceptance-tests-frameworks/</a:t>
            </a:r>
            <a:endParaRPr lang="en-US" dirty="0"/>
          </a:p>
        </p:txBody>
      </p:sp>
      <p:sp>
        <p:nvSpPr>
          <p:cNvPr id="4" name="Slide Number Placeholder 3"/>
          <p:cNvSpPr>
            <a:spLocks noGrp="1"/>
          </p:cNvSpPr>
          <p:nvPr>
            <p:ph type="sldNum" sz="quarter" idx="10"/>
          </p:nvPr>
        </p:nvSpPr>
        <p:spPr/>
        <p:txBody>
          <a:bodyPr/>
          <a:lstStyle/>
          <a:p>
            <a:fld id="{D0104D89-CA29-44C8-AA52-0BE53F614BD0}" type="slidenum">
              <a:rPr lang="en-US" smtClean="0"/>
              <a:t>4</a:t>
            </a:fld>
            <a:endParaRPr lang="en-US"/>
          </a:p>
        </p:txBody>
      </p:sp>
    </p:spTree>
    <p:extLst>
      <p:ext uri="{BB962C8B-B14F-4D97-AF65-F5344CB8AC3E}">
        <p14:creationId xmlns:p14="http://schemas.microsoft.com/office/powerpoint/2010/main" val="2311526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http://www.softwaretestinghelp.com/what-is-user-acceptance-testing-uat/</a:t>
            </a:r>
            <a:endParaRPr lang="en-US" dirty="0"/>
          </a:p>
        </p:txBody>
      </p:sp>
      <p:sp>
        <p:nvSpPr>
          <p:cNvPr id="4" name="Slide Number Placeholder 3"/>
          <p:cNvSpPr>
            <a:spLocks noGrp="1"/>
          </p:cNvSpPr>
          <p:nvPr>
            <p:ph type="sldNum" sz="quarter" idx="10"/>
          </p:nvPr>
        </p:nvSpPr>
        <p:spPr/>
        <p:txBody>
          <a:bodyPr/>
          <a:lstStyle/>
          <a:p>
            <a:fld id="{D0104D89-CA29-44C8-AA52-0BE53F614BD0}" type="slidenum">
              <a:rPr lang="en-US" smtClean="0"/>
              <a:t>5</a:t>
            </a:fld>
            <a:endParaRPr lang="en-US"/>
          </a:p>
        </p:txBody>
      </p:sp>
    </p:spTree>
    <p:extLst>
      <p:ext uri="{BB962C8B-B14F-4D97-AF65-F5344CB8AC3E}">
        <p14:creationId xmlns:p14="http://schemas.microsoft.com/office/powerpoint/2010/main" val="2304224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http://www.coleyconsulting.co.uk/UAT_Objectives.htm</a:t>
            </a:r>
            <a:endParaRPr lang="en-US" dirty="0"/>
          </a:p>
        </p:txBody>
      </p:sp>
      <p:sp>
        <p:nvSpPr>
          <p:cNvPr id="4" name="Slide Number Placeholder 3"/>
          <p:cNvSpPr>
            <a:spLocks noGrp="1"/>
          </p:cNvSpPr>
          <p:nvPr>
            <p:ph type="sldNum" sz="quarter" idx="10"/>
          </p:nvPr>
        </p:nvSpPr>
        <p:spPr/>
        <p:txBody>
          <a:bodyPr/>
          <a:lstStyle/>
          <a:p>
            <a:fld id="{D0104D89-CA29-44C8-AA52-0BE53F614BD0}" type="slidenum">
              <a:rPr lang="en-US" smtClean="0"/>
              <a:t>6</a:t>
            </a:fld>
            <a:endParaRPr lang="en-US"/>
          </a:p>
        </p:txBody>
      </p:sp>
    </p:spTree>
    <p:extLst>
      <p:ext uri="{BB962C8B-B14F-4D97-AF65-F5344CB8AC3E}">
        <p14:creationId xmlns:p14="http://schemas.microsoft.com/office/powerpoint/2010/main" val="2010137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http://usersnap.com/blog/types-user-acceptance-tests-frameworks/</a:t>
            </a:r>
            <a:endParaRPr lang="en-US" dirty="0"/>
          </a:p>
        </p:txBody>
      </p:sp>
      <p:sp>
        <p:nvSpPr>
          <p:cNvPr id="4" name="Slide Number Placeholder 3"/>
          <p:cNvSpPr>
            <a:spLocks noGrp="1"/>
          </p:cNvSpPr>
          <p:nvPr>
            <p:ph type="sldNum" sz="quarter" idx="10"/>
          </p:nvPr>
        </p:nvSpPr>
        <p:spPr/>
        <p:txBody>
          <a:bodyPr/>
          <a:lstStyle/>
          <a:p>
            <a:fld id="{D0104D89-CA29-44C8-AA52-0BE53F614BD0}" type="slidenum">
              <a:rPr lang="en-US" smtClean="0"/>
              <a:t>7</a:t>
            </a:fld>
            <a:endParaRPr lang="en-US"/>
          </a:p>
        </p:txBody>
      </p:sp>
    </p:spTree>
    <p:extLst>
      <p:ext uri="{BB962C8B-B14F-4D97-AF65-F5344CB8AC3E}">
        <p14:creationId xmlns:p14="http://schemas.microsoft.com/office/powerpoint/2010/main" val="1164782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A5DA8B-1778-4A59-85FD-8BE5DA34AB94}" type="slidenum">
              <a:rPr lang="en-US" smtClean="0"/>
              <a:t>13</a:t>
            </a:fld>
            <a:endParaRPr lang="en-US"/>
          </a:p>
        </p:txBody>
      </p:sp>
    </p:spTree>
    <p:extLst>
      <p:ext uri="{BB962C8B-B14F-4D97-AF65-F5344CB8AC3E}">
        <p14:creationId xmlns:p14="http://schemas.microsoft.com/office/powerpoint/2010/main" val="1576374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cs typeface="Times New Roman" panose="02020603050405020304" pitchFamily="18" charset="0"/>
              </a:rPr>
              <a:t>You have to ask more and more questions like “What technology we have to use?”, “What is the preferred time and way of communication?”, “Is there any specific style or color client wants us to use?” etc.</a:t>
            </a:r>
          </a:p>
          <a:p>
            <a:endParaRPr lang="en-US" dirty="0"/>
          </a:p>
        </p:txBody>
      </p:sp>
      <p:sp>
        <p:nvSpPr>
          <p:cNvPr id="4" name="Slide Number Placeholder 3"/>
          <p:cNvSpPr>
            <a:spLocks noGrp="1"/>
          </p:cNvSpPr>
          <p:nvPr>
            <p:ph type="sldNum" sz="quarter" idx="10"/>
          </p:nvPr>
        </p:nvSpPr>
        <p:spPr/>
        <p:txBody>
          <a:bodyPr/>
          <a:lstStyle/>
          <a:p>
            <a:fld id="{99A5DA8B-1778-4A59-85FD-8BE5DA34AB94}" type="slidenum">
              <a:rPr lang="en-US" smtClean="0"/>
              <a:t>15</a:t>
            </a:fld>
            <a:endParaRPr lang="en-US"/>
          </a:p>
        </p:txBody>
      </p:sp>
    </p:spTree>
    <p:extLst>
      <p:ext uri="{BB962C8B-B14F-4D97-AF65-F5344CB8AC3E}">
        <p14:creationId xmlns:p14="http://schemas.microsoft.com/office/powerpoint/2010/main" val="2214812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None/>
            </a:pPr>
            <a:r>
              <a:rPr lang="en-US" b="1" dirty="0" smtClean="0">
                <a:cs typeface="Times New Roman" panose="02020603050405020304" pitchFamily="18" charset="0"/>
              </a:rPr>
              <a:t>Use Client’s Preferred Communication Method:</a:t>
            </a:r>
          </a:p>
          <a:p>
            <a:pPr algn="just"/>
            <a:r>
              <a:rPr lang="en-US" dirty="0" smtClean="0">
                <a:cs typeface="Times New Roman" panose="02020603050405020304" pitchFamily="18" charset="0"/>
              </a:rPr>
              <a:t>Always ask the client how he wanted to communicate, it makes him feel important, valued and validated and shows that you care.</a:t>
            </a:r>
          </a:p>
          <a:p>
            <a:pPr algn="just"/>
            <a:r>
              <a:rPr lang="en-US" dirty="0" smtClean="0">
                <a:cs typeface="Times New Roman" panose="02020603050405020304" pitchFamily="18" charset="0"/>
              </a:rPr>
              <a:t>But always offer the options that you’re comfortable with yourself.</a:t>
            </a:r>
          </a:p>
          <a:p>
            <a:pPr marL="0" indent="0" algn="just">
              <a:buNone/>
            </a:pPr>
            <a:r>
              <a:rPr lang="en-US" b="1" dirty="0" smtClean="0">
                <a:cs typeface="Times New Roman" panose="02020603050405020304" pitchFamily="18" charset="0"/>
              </a:rPr>
              <a:t>Follow Up In Writing:</a:t>
            </a:r>
          </a:p>
          <a:p>
            <a:pPr algn="just"/>
            <a:r>
              <a:rPr lang="en-US" dirty="0" smtClean="0">
                <a:cs typeface="Times New Roman" panose="02020603050405020304" pitchFamily="18" charset="0"/>
              </a:rPr>
              <a:t>Following up with an email on what you have just discussed in the meeting will give you a chance to reiterate and show your understanding.</a:t>
            </a:r>
          </a:p>
          <a:p>
            <a:endParaRPr lang="en-US" dirty="0"/>
          </a:p>
        </p:txBody>
      </p:sp>
      <p:sp>
        <p:nvSpPr>
          <p:cNvPr id="4" name="Slide Number Placeholder 3"/>
          <p:cNvSpPr>
            <a:spLocks noGrp="1"/>
          </p:cNvSpPr>
          <p:nvPr>
            <p:ph type="sldNum" sz="quarter" idx="10"/>
          </p:nvPr>
        </p:nvSpPr>
        <p:spPr/>
        <p:txBody>
          <a:bodyPr/>
          <a:lstStyle/>
          <a:p>
            <a:fld id="{99A5DA8B-1778-4A59-85FD-8BE5DA34AB94}" type="slidenum">
              <a:rPr lang="en-US" smtClean="0"/>
              <a:t>16</a:t>
            </a:fld>
            <a:endParaRPr lang="en-US"/>
          </a:p>
        </p:txBody>
      </p:sp>
    </p:spTree>
    <p:extLst>
      <p:ext uri="{BB962C8B-B14F-4D97-AF65-F5344CB8AC3E}">
        <p14:creationId xmlns:p14="http://schemas.microsoft.com/office/powerpoint/2010/main" val="3964528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None/>
            </a:pPr>
            <a:r>
              <a:rPr lang="en-US" b="1" dirty="0" smtClean="0">
                <a:cs typeface="Times New Roman" panose="02020603050405020304" pitchFamily="18" charset="0"/>
              </a:rPr>
              <a:t>Get In Touch More Often:</a:t>
            </a:r>
          </a:p>
          <a:p>
            <a:pPr algn="just"/>
            <a:r>
              <a:rPr lang="en-US" dirty="0" smtClean="0">
                <a:cs typeface="Times New Roman" panose="02020603050405020304" pitchFamily="18" charset="0"/>
              </a:rPr>
              <a:t>Don’t wait for the client to contact instead send an email and schedule meetings with the client from time to time.</a:t>
            </a:r>
          </a:p>
          <a:p>
            <a:pPr algn="just"/>
            <a:r>
              <a:rPr lang="en-US" dirty="0" smtClean="0">
                <a:cs typeface="Times New Roman" panose="02020603050405020304" pitchFamily="18" charset="0"/>
              </a:rPr>
              <a:t>It helps the client to know about the progress of the project and give a Feedback and it will also make him feel important.</a:t>
            </a:r>
            <a:endParaRPr lang="en-US" b="1" dirty="0" smtClean="0">
              <a:cs typeface="Times New Roman" panose="02020603050405020304" pitchFamily="18" charset="0"/>
            </a:endParaRPr>
          </a:p>
          <a:p>
            <a:pPr marL="0" indent="0" algn="just">
              <a:buNone/>
            </a:pPr>
            <a:r>
              <a:rPr lang="en-US" b="1" dirty="0" smtClean="0">
                <a:cs typeface="Times New Roman" panose="02020603050405020304" pitchFamily="18" charset="0"/>
              </a:rPr>
              <a:t>Don’t Hide The Unpleasant Stuff:</a:t>
            </a:r>
          </a:p>
          <a:p>
            <a:pPr algn="just"/>
            <a:r>
              <a:rPr lang="en-US" dirty="0" smtClean="0">
                <a:cs typeface="Times New Roman" panose="02020603050405020304" pitchFamily="18" charset="0"/>
              </a:rPr>
              <a:t>Don’t be afraid to let the client know if you’re running late on the delivery dates, or have any technical issues etc.</a:t>
            </a:r>
          </a:p>
          <a:p>
            <a:endParaRPr lang="en-US" dirty="0"/>
          </a:p>
        </p:txBody>
      </p:sp>
      <p:sp>
        <p:nvSpPr>
          <p:cNvPr id="4" name="Slide Number Placeholder 3"/>
          <p:cNvSpPr>
            <a:spLocks noGrp="1"/>
          </p:cNvSpPr>
          <p:nvPr>
            <p:ph type="sldNum" sz="quarter" idx="10"/>
          </p:nvPr>
        </p:nvSpPr>
        <p:spPr/>
        <p:txBody>
          <a:bodyPr/>
          <a:lstStyle/>
          <a:p>
            <a:fld id="{99A5DA8B-1778-4A59-85FD-8BE5DA34AB94}" type="slidenum">
              <a:rPr lang="en-US" smtClean="0"/>
              <a:t>17</a:t>
            </a:fld>
            <a:endParaRPr lang="en-US"/>
          </a:p>
        </p:txBody>
      </p:sp>
    </p:spTree>
    <p:extLst>
      <p:ext uri="{BB962C8B-B14F-4D97-AF65-F5344CB8AC3E}">
        <p14:creationId xmlns:p14="http://schemas.microsoft.com/office/powerpoint/2010/main" val="1758989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22D2C1A-FD92-4EC1-85B9-1883D6E2238F}" type="datetime1">
              <a:rPr lang="en-US" smtClean="0"/>
              <a:t>10/3/2016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510175-9CF4-4DD8-986E-D35E32228BB6}" type="slidenum">
              <a:rPr lang="en-US" smtClean="0"/>
              <a:t>‹#›</a:t>
            </a:fld>
            <a:endParaRPr lang="en-US"/>
          </a:p>
        </p:txBody>
      </p:sp>
    </p:spTree>
    <p:extLst>
      <p:ext uri="{BB962C8B-B14F-4D97-AF65-F5344CB8AC3E}">
        <p14:creationId xmlns:p14="http://schemas.microsoft.com/office/powerpoint/2010/main" val="4098892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DD1A0CA-7AD4-4A1E-8DF9-3629E9787B40}" type="datetime1">
              <a:rPr lang="en-US" smtClean="0"/>
              <a:t>10/3/2016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510175-9CF4-4DD8-986E-D35E32228BB6}" type="slidenum">
              <a:rPr lang="en-US" smtClean="0"/>
              <a:t>‹#›</a:t>
            </a:fld>
            <a:endParaRPr lang="en-US"/>
          </a:p>
        </p:txBody>
      </p:sp>
    </p:spTree>
    <p:extLst>
      <p:ext uri="{BB962C8B-B14F-4D97-AF65-F5344CB8AC3E}">
        <p14:creationId xmlns:p14="http://schemas.microsoft.com/office/powerpoint/2010/main" val="2261336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8C41890-8F3E-4BDB-918C-F2F51777D3CA}" type="datetime1">
              <a:rPr lang="en-US" smtClean="0"/>
              <a:t>10/3/2016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510175-9CF4-4DD8-986E-D35E32228BB6}" type="slidenum">
              <a:rPr lang="en-US" smtClean="0"/>
              <a:t>‹#›</a:t>
            </a:fld>
            <a:endParaRPr lang="en-US"/>
          </a:p>
        </p:txBody>
      </p:sp>
    </p:spTree>
    <p:extLst>
      <p:ext uri="{BB962C8B-B14F-4D97-AF65-F5344CB8AC3E}">
        <p14:creationId xmlns:p14="http://schemas.microsoft.com/office/powerpoint/2010/main" val="393632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2CD4CF-3B10-476D-BD86-095026C4DECE}" type="datetime1">
              <a:rPr lang="en-US" smtClean="0"/>
              <a:t>10/3/2016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510175-9CF4-4DD8-986E-D35E32228BB6}" type="slidenum">
              <a:rPr lang="en-US" smtClean="0"/>
              <a:t>‹#›</a:t>
            </a:fld>
            <a:endParaRPr lang="en-US"/>
          </a:p>
        </p:txBody>
      </p:sp>
    </p:spTree>
    <p:extLst>
      <p:ext uri="{BB962C8B-B14F-4D97-AF65-F5344CB8AC3E}">
        <p14:creationId xmlns:p14="http://schemas.microsoft.com/office/powerpoint/2010/main" val="161093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7193446-D2D7-4CA3-8088-0AF84A91DEC5}" type="datetime1">
              <a:rPr lang="en-US" smtClean="0"/>
              <a:t>10/3/2016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510175-9CF4-4DD8-986E-D35E32228BB6}" type="slidenum">
              <a:rPr lang="en-US" smtClean="0"/>
              <a:t>‹#›</a:t>
            </a:fld>
            <a:endParaRPr lang="en-US"/>
          </a:p>
        </p:txBody>
      </p:sp>
    </p:spTree>
    <p:extLst>
      <p:ext uri="{BB962C8B-B14F-4D97-AF65-F5344CB8AC3E}">
        <p14:creationId xmlns:p14="http://schemas.microsoft.com/office/powerpoint/2010/main" val="3465811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1F0E187-EEC5-4B2D-82A2-7FBA3B6BF5EC}" type="datetime1">
              <a:rPr lang="en-US" smtClean="0"/>
              <a:t>10/3/2016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510175-9CF4-4DD8-986E-D35E32228BB6}" type="slidenum">
              <a:rPr lang="en-US" smtClean="0"/>
              <a:t>‹#›</a:t>
            </a:fld>
            <a:endParaRPr lang="en-US"/>
          </a:p>
        </p:txBody>
      </p:sp>
    </p:spTree>
    <p:extLst>
      <p:ext uri="{BB962C8B-B14F-4D97-AF65-F5344CB8AC3E}">
        <p14:creationId xmlns:p14="http://schemas.microsoft.com/office/powerpoint/2010/main" val="1136999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42B0C87-4151-4B9F-8CEA-9382464812D9}" type="datetime1">
              <a:rPr lang="en-US" smtClean="0"/>
              <a:t>10/3/2016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510175-9CF4-4DD8-986E-D35E32228BB6}" type="slidenum">
              <a:rPr lang="en-US" smtClean="0"/>
              <a:t>‹#›</a:t>
            </a:fld>
            <a:endParaRPr lang="en-US"/>
          </a:p>
        </p:txBody>
      </p:sp>
    </p:spTree>
    <p:extLst>
      <p:ext uri="{BB962C8B-B14F-4D97-AF65-F5344CB8AC3E}">
        <p14:creationId xmlns:p14="http://schemas.microsoft.com/office/powerpoint/2010/main" val="18137093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07ED1A4-A184-451A-97ED-0E777807B323}" type="datetime1">
              <a:rPr lang="en-US" smtClean="0"/>
              <a:t>10/3/2016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510175-9CF4-4DD8-986E-D35E32228BB6}" type="slidenum">
              <a:rPr lang="en-US" smtClean="0"/>
              <a:t>‹#›</a:t>
            </a:fld>
            <a:endParaRPr lang="en-US"/>
          </a:p>
        </p:txBody>
      </p:sp>
    </p:spTree>
    <p:extLst>
      <p:ext uri="{BB962C8B-B14F-4D97-AF65-F5344CB8AC3E}">
        <p14:creationId xmlns:p14="http://schemas.microsoft.com/office/powerpoint/2010/main" val="4117868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30C51E-681A-4E4E-AD1D-CF13B436097B}" type="datetime1">
              <a:rPr lang="en-US" smtClean="0"/>
              <a:t>10/3/2016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B510175-9CF4-4DD8-986E-D35E32228BB6}" type="slidenum">
              <a:rPr lang="en-US" smtClean="0"/>
              <a:t>‹#›</a:t>
            </a:fld>
            <a:endParaRPr lang="en-US"/>
          </a:p>
        </p:txBody>
      </p:sp>
    </p:spTree>
    <p:extLst>
      <p:ext uri="{BB962C8B-B14F-4D97-AF65-F5344CB8AC3E}">
        <p14:creationId xmlns:p14="http://schemas.microsoft.com/office/powerpoint/2010/main" val="3187281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85097AE-E1F0-4B21-9C64-9317BB73F591}" type="datetime1">
              <a:rPr lang="en-US" smtClean="0"/>
              <a:t>10/3/2016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510175-9CF4-4DD8-986E-D35E32228BB6}" type="slidenum">
              <a:rPr lang="en-US" smtClean="0"/>
              <a:t>‹#›</a:t>
            </a:fld>
            <a:endParaRPr lang="en-US"/>
          </a:p>
        </p:txBody>
      </p:sp>
    </p:spTree>
    <p:extLst>
      <p:ext uri="{BB962C8B-B14F-4D97-AF65-F5344CB8AC3E}">
        <p14:creationId xmlns:p14="http://schemas.microsoft.com/office/powerpoint/2010/main" val="895982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0B4CDC-530C-412F-B08C-EB6126ED490E}" type="datetime1">
              <a:rPr lang="en-US" smtClean="0"/>
              <a:t>10/3/2016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510175-9CF4-4DD8-986E-D35E32228BB6}" type="slidenum">
              <a:rPr lang="en-US" smtClean="0"/>
              <a:t>‹#›</a:t>
            </a:fld>
            <a:endParaRPr lang="en-US"/>
          </a:p>
        </p:txBody>
      </p:sp>
    </p:spTree>
    <p:extLst>
      <p:ext uri="{BB962C8B-B14F-4D97-AF65-F5344CB8AC3E}">
        <p14:creationId xmlns:p14="http://schemas.microsoft.com/office/powerpoint/2010/main" val="812373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76C758-A404-4235-8DA6-77C6B7BC777F}" type="datetime1">
              <a:rPr lang="en-US" smtClean="0"/>
              <a:t>10/3/2016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510175-9CF4-4DD8-986E-D35E32228BB6}" type="slidenum">
              <a:rPr lang="en-US" smtClean="0"/>
              <a:t>‹#›</a:t>
            </a:fld>
            <a:endParaRPr lang="en-US"/>
          </a:p>
        </p:txBody>
      </p:sp>
    </p:spTree>
    <p:extLst>
      <p:ext uri="{BB962C8B-B14F-4D97-AF65-F5344CB8AC3E}">
        <p14:creationId xmlns:p14="http://schemas.microsoft.com/office/powerpoint/2010/main" val="32030822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g"/><Relationship Id="rId5" Type="http://schemas.openxmlformats.org/officeDocument/2006/relationships/image" Target="../media/image3.jpeg"/><Relationship Id="rId10" Type="http://schemas.openxmlformats.org/officeDocument/2006/relationships/image" Target="../media/image8.png"/><Relationship Id="rId4" Type="http://schemas.openxmlformats.org/officeDocument/2006/relationships/image" Target="../media/image2.jpeg"/><Relationship Id="rId9" Type="http://schemas.openxmlformats.org/officeDocument/2006/relationships/image" Target="../media/image7.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55761" y="1709217"/>
            <a:ext cx="9144000" cy="2387600"/>
          </a:xfrm>
        </p:spPr>
        <p:txBody>
          <a:bodyPr/>
          <a:lstStyle/>
          <a:p>
            <a:r>
              <a:rPr lang="en-US" dirty="0" smtClean="0"/>
              <a:t>User Acceptance and best practices</a:t>
            </a:r>
            <a:endParaRPr lang="en-US" dirty="0"/>
          </a:p>
        </p:txBody>
      </p:sp>
      <p:sp>
        <p:nvSpPr>
          <p:cNvPr id="3" name="Slide Number Placeholder 2"/>
          <p:cNvSpPr>
            <a:spLocks noGrp="1"/>
          </p:cNvSpPr>
          <p:nvPr>
            <p:ph type="sldNum" sz="quarter" idx="12"/>
          </p:nvPr>
        </p:nvSpPr>
        <p:spPr/>
        <p:txBody>
          <a:bodyPr/>
          <a:lstStyle/>
          <a:p>
            <a:fld id="{1B510175-9CF4-4DD8-986E-D35E32228BB6}" type="slidenum">
              <a:rPr lang="en-US" smtClean="0"/>
              <a:t>1</a:t>
            </a:fld>
            <a:endParaRPr lang="en-US"/>
          </a:p>
        </p:txBody>
      </p:sp>
    </p:spTree>
    <p:extLst>
      <p:ext uri="{BB962C8B-B14F-4D97-AF65-F5344CB8AC3E}">
        <p14:creationId xmlns:p14="http://schemas.microsoft.com/office/powerpoint/2010/main" val="37855100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160206"/>
          </a:xfrm>
        </p:spPr>
        <p:txBody>
          <a:bodyPr/>
          <a:lstStyle/>
          <a:p>
            <a:pPr algn="ctr"/>
            <a:r>
              <a:rPr lang="en-US" dirty="0" smtClean="0"/>
              <a:t>Discussing testing approaches with UAT team</a:t>
            </a:r>
            <a:endParaRPr lang="en-US" dirty="0"/>
          </a:p>
        </p:txBody>
      </p:sp>
      <p:sp>
        <p:nvSpPr>
          <p:cNvPr id="3" name="Content Placeholder 2"/>
          <p:cNvSpPr>
            <a:spLocks noGrp="1"/>
          </p:cNvSpPr>
          <p:nvPr>
            <p:ph idx="1"/>
          </p:nvPr>
        </p:nvSpPr>
        <p:spPr>
          <a:xfrm>
            <a:off x="1253613" y="1323771"/>
            <a:ext cx="9684773" cy="5027868"/>
          </a:xfrm>
        </p:spPr>
        <p:txBody>
          <a:bodyPr/>
          <a:lstStyle/>
          <a:p>
            <a:pPr algn="just"/>
            <a:r>
              <a:rPr lang="en-US" dirty="0" smtClean="0"/>
              <a:t>Wide variation of software testing knowledge across the team.</a:t>
            </a:r>
          </a:p>
          <a:p>
            <a:pPr algn="just"/>
            <a:r>
              <a:rPr lang="en-US" dirty="0" smtClean="0"/>
              <a:t>Mix of individuals with different testing methodologies. </a:t>
            </a:r>
          </a:p>
          <a:p>
            <a:pPr algn="just"/>
            <a:r>
              <a:rPr lang="en-US" dirty="0" smtClean="0"/>
              <a:t>Plan open discussion with the team.</a:t>
            </a:r>
          </a:p>
        </p:txBody>
      </p:sp>
      <p:sp>
        <p:nvSpPr>
          <p:cNvPr id="4" name="Rectangle 3"/>
          <p:cNvSpPr/>
          <p:nvPr/>
        </p:nvSpPr>
        <p:spPr>
          <a:xfrm>
            <a:off x="8445910" y="5594555"/>
            <a:ext cx="2192593" cy="4916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Vinod Kumar Kurma</a:t>
            </a:r>
            <a:endParaRPr lang="en-US" dirty="0">
              <a:ln w="0"/>
              <a:solidFill>
                <a:schemeClr val="tx1"/>
              </a:solidFill>
              <a:effectLst>
                <a:outerShdw blurRad="38100" dist="19050" dir="2700000" algn="tl" rotWithShape="0">
                  <a:schemeClr val="dk1">
                    <a:alpha val="40000"/>
                  </a:schemeClr>
                </a:outerShdw>
              </a:effectLst>
            </a:endParaRPr>
          </a:p>
        </p:txBody>
      </p:sp>
      <p:sp>
        <p:nvSpPr>
          <p:cNvPr id="5" name="Slide Number Placeholder 4"/>
          <p:cNvSpPr>
            <a:spLocks noGrp="1"/>
          </p:cNvSpPr>
          <p:nvPr>
            <p:ph type="sldNum" sz="quarter" idx="12"/>
          </p:nvPr>
        </p:nvSpPr>
        <p:spPr/>
        <p:txBody>
          <a:bodyPr/>
          <a:lstStyle/>
          <a:p>
            <a:fld id="{1B510175-9CF4-4DD8-986E-D35E32228BB6}" type="slidenum">
              <a:rPr lang="en-US" smtClean="0"/>
              <a:t>10</a:t>
            </a:fld>
            <a:endParaRPr lang="en-US"/>
          </a:p>
        </p:txBody>
      </p:sp>
    </p:spTree>
    <p:extLst>
      <p:ext uri="{BB962C8B-B14F-4D97-AF65-F5344CB8AC3E}">
        <p14:creationId xmlns:p14="http://schemas.microsoft.com/office/powerpoint/2010/main" val="11137576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lstStyle/>
          <a:p>
            <a:pPr algn="ctr"/>
            <a:r>
              <a:rPr lang="en-US" dirty="0"/>
              <a:t>Bridge the gap between test management tools</a:t>
            </a:r>
          </a:p>
        </p:txBody>
      </p:sp>
      <p:sp>
        <p:nvSpPr>
          <p:cNvPr id="3" name="Content Placeholder 2"/>
          <p:cNvSpPr>
            <a:spLocks noGrp="1"/>
          </p:cNvSpPr>
          <p:nvPr>
            <p:ph idx="1"/>
          </p:nvPr>
        </p:nvSpPr>
        <p:spPr>
          <a:xfrm>
            <a:off x="1253613" y="1323771"/>
            <a:ext cx="9684773" cy="5027868"/>
          </a:xfrm>
        </p:spPr>
        <p:txBody>
          <a:bodyPr/>
          <a:lstStyle/>
          <a:p>
            <a:pPr algn="just"/>
            <a:r>
              <a:rPr lang="en-US" dirty="0"/>
              <a:t>Developers and QA personnel </a:t>
            </a:r>
            <a:r>
              <a:rPr lang="en-US" dirty="0" smtClean="0"/>
              <a:t>don’t agree on one testing tool.</a:t>
            </a:r>
          </a:p>
          <a:p>
            <a:pPr algn="just"/>
            <a:r>
              <a:rPr lang="en-US" dirty="0" smtClean="0"/>
              <a:t>Bridge </a:t>
            </a:r>
            <a:r>
              <a:rPr lang="en-US" dirty="0"/>
              <a:t>the </a:t>
            </a:r>
            <a:r>
              <a:rPr lang="en-US" dirty="0" smtClean="0"/>
              <a:t>gap by </a:t>
            </a:r>
            <a:r>
              <a:rPr lang="en-US" dirty="0"/>
              <a:t>building custom interfaces</a:t>
            </a:r>
            <a:r>
              <a:rPr lang="en-US" dirty="0" smtClean="0"/>
              <a:t>.</a:t>
            </a:r>
          </a:p>
          <a:p>
            <a:pPr algn="just"/>
            <a:r>
              <a:rPr lang="en-US" dirty="0" smtClean="0"/>
              <a:t>Understand </a:t>
            </a:r>
            <a:r>
              <a:rPr lang="en-US" dirty="0"/>
              <a:t>the implications of each </a:t>
            </a:r>
            <a:r>
              <a:rPr lang="en-US" dirty="0" smtClean="0"/>
              <a:t>interface.</a:t>
            </a:r>
            <a:endParaRPr lang="en-US" dirty="0"/>
          </a:p>
        </p:txBody>
      </p:sp>
      <p:sp>
        <p:nvSpPr>
          <p:cNvPr id="4" name="Rectangle 3"/>
          <p:cNvSpPr/>
          <p:nvPr/>
        </p:nvSpPr>
        <p:spPr>
          <a:xfrm>
            <a:off x="8445910" y="5594555"/>
            <a:ext cx="2192593" cy="4916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Vinod Kumar Kurma</a:t>
            </a:r>
            <a:endParaRPr lang="en-US" dirty="0">
              <a:ln w="0"/>
              <a:solidFill>
                <a:schemeClr val="tx1"/>
              </a:solidFill>
              <a:effectLst>
                <a:outerShdw blurRad="38100" dist="19050" dir="2700000" algn="tl" rotWithShape="0">
                  <a:schemeClr val="dk1">
                    <a:alpha val="40000"/>
                  </a:schemeClr>
                </a:outerShdw>
              </a:effectLst>
            </a:endParaRPr>
          </a:p>
        </p:txBody>
      </p:sp>
      <p:pic>
        <p:nvPicPr>
          <p:cNvPr id="1026" name="Picture 2" descr="Image result for bridge the ga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3563" y="3291415"/>
            <a:ext cx="3524250" cy="2181226"/>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1B510175-9CF4-4DD8-986E-D35E32228BB6}" type="slidenum">
              <a:rPr lang="en-US" smtClean="0"/>
              <a:t>11</a:t>
            </a:fld>
            <a:endParaRPr lang="en-US"/>
          </a:p>
        </p:txBody>
      </p:sp>
    </p:spTree>
    <p:extLst>
      <p:ext uri="{BB962C8B-B14F-4D97-AF65-F5344CB8AC3E}">
        <p14:creationId xmlns:p14="http://schemas.microsoft.com/office/powerpoint/2010/main" val="20840062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normAutofit/>
          </a:bodyPr>
          <a:lstStyle/>
          <a:p>
            <a:pPr algn="ctr"/>
            <a:r>
              <a:rPr lang="en-US" dirty="0" smtClean="0"/>
              <a:t>Measuring Testing Expertise</a:t>
            </a:r>
            <a:endParaRPr lang="en-US" dirty="0"/>
          </a:p>
        </p:txBody>
      </p:sp>
      <p:sp>
        <p:nvSpPr>
          <p:cNvPr id="3" name="Content Placeholder 2"/>
          <p:cNvSpPr>
            <a:spLocks noGrp="1"/>
          </p:cNvSpPr>
          <p:nvPr>
            <p:ph idx="1"/>
          </p:nvPr>
        </p:nvSpPr>
        <p:spPr>
          <a:xfrm>
            <a:off x="1253613" y="1323771"/>
            <a:ext cx="9684773" cy="5027868"/>
          </a:xfrm>
        </p:spPr>
        <p:txBody>
          <a:bodyPr/>
          <a:lstStyle/>
          <a:p>
            <a:pPr algn="just"/>
            <a:r>
              <a:rPr lang="en-US" dirty="0"/>
              <a:t>Establish a framework to initially measure testers expertise</a:t>
            </a:r>
          </a:p>
          <a:p>
            <a:pPr algn="just"/>
            <a:r>
              <a:rPr lang="en-US" dirty="0" smtClean="0"/>
              <a:t>Document </a:t>
            </a:r>
            <a:r>
              <a:rPr lang="en-US" dirty="0"/>
              <a:t>every UAT tester’s functional and technical </a:t>
            </a:r>
            <a:r>
              <a:rPr lang="en-US" dirty="0" smtClean="0"/>
              <a:t>ability.</a:t>
            </a:r>
          </a:p>
          <a:p>
            <a:pPr algn="just"/>
            <a:r>
              <a:rPr lang="en-US" dirty="0" smtClean="0"/>
              <a:t>A tester with lot of experience may not be effective </a:t>
            </a:r>
            <a:r>
              <a:rPr lang="en-US" dirty="0"/>
              <a:t>in testing the modernized IT system</a:t>
            </a:r>
            <a:r>
              <a:rPr lang="en-US" dirty="0" smtClean="0"/>
              <a:t>.</a:t>
            </a:r>
          </a:p>
          <a:p>
            <a:pPr algn="just"/>
            <a:endParaRPr lang="en-US" dirty="0"/>
          </a:p>
        </p:txBody>
      </p:sp>
      <p:sp>
        <p:nvSpPr>
          <p:cNvPr id="4" name="Rectangle 3"/>
          <p:cNvSpPr/>
          <p:nvPr/>
        </p:nvSpPr>
        <p:spPr>
          <a:xfrm>
            <a:off x="8445910" y="5594555"/>
            <a:ext cx="2192593" cy="4916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n w="0"/>
                <a:solidFill>
                  <a:schemeClr val="tx1">
                    <a:lumMod val="95000"/>
                    <a:lumOff val="5000"/>
                  </a:schemeClr>
                </a:solidFill>
                <a:effectLst>
                  <a:outerShdw blurRad="38100" dist="19050" dir="2700000" algn="tl" rotWithShape="0">
                    <a:schemeClr val="dk1">
                      <a:alpha val="40000"/>
                    </a:schemeClr>
                  </a:outerShdw>
                </a:effectLst>
              </a:rPr>
              <a:t>Vinod Kumar Kurma</a:t>
            </a:r>
            <a:endParaRPr lang="en-US" dirty="0">
              <a:ln w="0"/>
              <a:solidFill>
                <a:schemeClr val="tx1">
                  <a:lumMod val="95000"/>
                  <a:lumOff val="5000"/>
                </a:schemeClr>
              </a:solidFill>
              <a:effectLst>
                <a:outerShdw blurRad="38100" dist="19050" dir="2700000" algn="tl" rotWithShape="0">
                  <a:schemeClr val="dk1">
                    <a:alpha val="40000"/>
                  </a:schemeClr>
                </a:outerShdw>
              </a:effectLst>
            </a:endParaRPr>
          </a:p>
        </p:txBody>
      </p:sp>
      <p:sp>
        <p:nvSpPr>
          <p:cNvPr id="5" name="Slide Number Placeholder 4"/>
          <p:cNvSpPr>
            <a:spLocks noGrp="1"/>
          </p:cNvSpPr>
          <p:nvPr>
            <p:ph type="sldNum" sz="quarter" idx="12"/>
          </p:nvPr>
        </p:nvSpPr>
        <p:spPr/>
        <p:txBody>
          <a:bodyPr/>
          <a:lstStyle/>
          <a:p>
            <a:fld id="{1B510175-9CF4-4DD8-986E-D35E32228BB6}" type="slidenum">
              <a:rPr lang="en-US" smtClean="0"/>
              <a:t>12</a:t>
            </a:fld>
            <a:endParaRPr lang="en-US"/>
          </a:p>
        </p:txBody>
      </p:sp>
    </p:spTree>
    <p:extLst>
      <p:ext uri="{BB962C8B-B14F-4D97-AF65-F5344CB8AC3E}">
        <p14:creationId xmlns:p14="http://schemas.microsoft.com/office/powerpoint/2010/main" val="20302186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lstStyle/>
          <a:p>
            <a:pPr algn="ctr"/>
            <a:r>
              <a:rPr lang="en-US" dirty="0" smtClean="0"/>
              <a:t>Communication and Coordination</a:t>
            </a:r>
            <a:endParaRPr lang="en-US" dirty="0"/>
          </a:p>
        </p:txBody>
      </p:sp>
      <p:sp>
        <p:nvSpPr>
          <p:cNvPr id="3" name="Content Placeholder 2"/>
          <p:cNvSpPr>
            <a:spLocks noGrp="1"/>
          </p:cNvSpPr>
          <p:nvPr>
            <p:ph idx="1"/>
          </p:nvPr>
        </p:nvSpPr>
        <p:spPr>
          <a:xfrm>
            <a:off x="1253613" y="1323771"/>
            <a:ext cx="9684773" cy="5027868"/>
          </a:xfrm>
        </p:spPr>
        <p:txBody>
          <a:bodyPr/>
          <a:lstStyle/>
          <a:p>
            <a:pPr algn="just"/>
            <a:r>
              <a:rPr lang="en-US" dirty="0"/>
              <a:t>Communication is the lifeblood of successful projects</a:t>
            </a:r>
            <a:r>
              <a:rPr lang="en-US" dirty="0" smtClean="0"/>
              <a:t>.</a:t>
            </a:r>
          </a:p>
          <a:p>
            <a:pPr algn="just"/>
            <a:r>
              <a:rPr lang="en-US" dirty="0" smtClean="0"/>
              <a:t>Formal communication should never take the place of intangible aspects of communication</a:t>
            </a:r>
            <a:endParaRPr lang="en-US" dirty="0"/>
          </a:p>
        </p:txBody>
      </p:sp>
      <p:sp>
        <p:nvSpPr>
          <p:cNvPr id="4" name="Rectangle 3"/>
          <p:cNvSpPr/>
          <p:nvPr/>
        </p:nvSpPr>
        <p:spPr>
          <a:xfrm>
            <a:off x="8445910" y="5594555"/>
            <a:ext cx="2192593" cy="4916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Vinod Kumar Kurma</a:t>
            </a:r>
            <a:endParaRPr lang="en-US" dirty="0">
              <a:ln w="0"/>
              <a:solidFill>
                <a:schemeClr val="tx1"/>
              </a:solidFill>
              <a:effectLst>
                <a:outerShdw blurRad="38100" dist="19050" dir="2700000" algn="tl" rotWithShape="0">
                  <a:schemeClr val="dk1">
                    <a:alpha val="40000"/>
                  </a:schemeClr>
                </a:outerShdw>
              </a:effectLst>
            </a:endParaRPr>
          </a:p>
        </p:txBody>
      </p:sp>
      <p:sp>
        <p:nvSpPr>
          <p:cNvPr id="5" name="Slide Number Placeholder 4"/>
          <p:cNvSpPr>
            <a:spLocks noGrp="1"/>
          </p:cNvSpPr>
          <p:nvPr>
            <p:ph type="sldNum" sz="quarter" idx="12"/>
          </p:nvPr>
        </p:nvSpPr>
        <p:spPr/>
        <p:txBody>
          <a:bodyPr/>
          <a:lstStyle/>
          <a:p>
            <a:fld id="{1B510175-9CF4-4DD8-986E-D35E32228BB6}" type="slidenum">
              <a:rPr lang="en-US" smtClean="0"/>
              <a:t>13</a:t>
            </a:fld>
            <a:endParaRPr lang="en-US"/>
          </a:p>
        </p:txBody>
      </p:sp>
    </p:spTree>
    <p:extLst>
      <p:ext uri="{BB962C8B-B14F-4D97-AF65-F5344CB8AC3E}">
        <p14:creationId xmlns:p14="http://schemas.microsoft.com/office/powerpoint/2010/main" val="30878638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cs typeface="Times New Roman" panose="02020603050405020304" pitchFamily="18" charset="0"/>
              </a:rPr>
              <a:t>Best Practices to Reach Client Expectations</a:t>
            </a:r>
            <a:endParaRPr lang="en-US" dirty="0">
              <a:cs typeface="Times New Roman" panose="02020603050405020304" pitchFamily="18" charset="0"/>
            </a:endParaRPr>
          </a:p>
        </p:txBody>
      </p:sp>
      <p:sp>
        <p:nvSpPr>
          <p:cNvPr id="3" name="Content Placeholder 2"/>
          <p:cNvSpPr>
            <a:spLocks noGrp="1"/>
          </p:cNvSpPr>
          <p:nvPr>
            <p:ph idx="1"/>
          </p:nvPr>
        </p:nvSpPr>
        <p:spPr/>
        <p:txBody>
          <a:bodyPr/>
          <a:lstStyle/>
          <a:p>
            <a:pPr marL="0" indent="0" algn="just">
              <a:buNone/>
            </a:pPr>
            <a:r>
              <a:rPr lang="en-US" b="1" dirty="0" smtClean="0">
                <a:cs typeface="Times New Roman" panose="02020603050405020304" pitchFamily="18" charset="0"/>
              </a:rPr>
              <a:t>Outline What You’ll Cover:</a:t>
            </a:r>
          </a:p>
          <a:p>
            <a:pPr algn="just"/>
            <a:r>
              <a:rPr lang="en-US" dirty="0" smtClean="0">
                <a:cs typeface="Times New Roman" panose="02020603050405020304" pitchFamily="18" charset="0"/>
              </a:rPr>
              <a:t>Use plain English </a:t>
            </a:r>
          </a:p>
          <a:p>
            <a:pPr algn="just"/>
            <a:r>
              <a:rPr lang="en-US" dirty="0" smtClean="0">
                <a:cs typeface="Times New Roman" panose="02020603050405020304" pitchFamily="18" charset="0"/>
              </a:rPr>
              <a:t>Usage of bullet points </a:t>
            </a:r>
          </a:p>
          <a:p>
            <a:pPr algn="just"/>
            <a:r>
              <a:rPr lang="en-US" b="1" dirty="0" smtClean="0">
                <a:cs typeface="Times New Roman" panose="02020603050405020304" pitchFamily="18" charset="0"/>
              </a:rPr>
              <a:t>Outline What You Won’t Cover:</a:t>
            </a:r>
          </a:p>
          <a:p>
            <a:pPr algn="just"/>
            <a:r>
              <a:rPr lang="en-US" dirty="0" smtClean="0">
                <a:cs typeface="Times New Roman" panose="02020603050405020304" pitchFamily="18" charset="0"/>
              </a:rPr>
              <a:t>Along with the what you’ll cover, outline what you won’t be covering.</a:t>
            </a:r>
          </a:p>
          <a:p>
            <a:pPr marL="0" indent="0" algn="r">
              <a:buNone/>
            </a:pPr>
            <a:endParaRPr lang="en-US" dirty="0" smtClean="0">
              <a:cs typeface="Times New Roman" panose="02020603050405020304" pitchFamily="18" charset="0"/>
            </a:endParaRPr>
          </a:p>
          <a:p>
            <a:pPr marL="0" indent="0" algn="r">
              <a:buNone/>
            </a:pPr>
            <a:r>
              <a:rPr lang="en-US" dirty="0" smtClean="0">
                <a:cs typeface="Times New Roman" panose="02020603050405020304" pitchFamily="18" charset="0"/>
              </a:rPr>
              <a:t>- Nikhil Kumar Akula</a:t>
            </a:r>
          </a:p>
          <a:p>
            <a:pPr marL="0" indent="0" algn="r">
              <a:buNone/>
            </a:pPr>
            <a:endParaRPr lang="en-US" dirty="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1B510175-9CF4-4DD8-986E-D35E32228BB6}" type="slidenum">
              <a:rPr lang="en-US" smtClean="0"/>
              <a:t>14</a:t>
            </a:fld>
            <a:endParaRPr lang="en-US"/>
          </a:p>
        </p:txBody>
      </p:sp>
    </p:spTree>
    <p:extLst>
      <p:ext uri="{BB962C8B-B14F-4D97-AF65-F5344CB8AC3E}">
        <p14:creationId xmlns:p14="http://schemas.microsoft.com/office/powerpoint/2010/main" val="2786054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cs typeface="Times New Roman" panose="02020603050405020304" pitchFamily="18" charset="0"/>
              </a:rPr>
              <a:t>Best Practices to Reach Client Expectations</a:t>
            </a:r>
            <a:endParaRPr lang="en-US" dirty="0"/>
          </a:p>
        </p:txBody>
      </p:sp>
      <p:sp>
        <p:nvSpPr>
          <p:cNvPr id="3" name="Content Placeholder 2"/>
          <p:cNvSpPr>
            <a:spLocks noGrp="1"/>
          </p:cNvSpPr>
          <p:nvPr>
            <p:ph idx="1"/>
          </p:nvPr>
        </p:nvSpPr>
        <p:spPr/>
        <p:txBody>
          <a:bodyPr>
            <a:normAutofit/>
          </a:bodyPr>
          <a:lstStyle/>
          <a:p>
            <a:pPr marL="0" indent="0" algn="just">
              <a:buNone/>
            </a:pPr>
            <a:r>
              <a:rPr lang="en-US" b="1" dirty="0" smtClean="0">
                <a:cs typeface="Times New Roman" panose="02020603050405020304" pitchFamily="18" charset="0"/>
              </a:rPr>
              <a:t>Ask More Questions:</a:t>
            </a:r>
          </a:p>
          <a:p>
            <a:pPr algn="just"/>
            <a:r>
              <a:rPr lang="en-US" dirty="0" smtClean="0">
                <a:cs typeface="Times New Roman" panose="02020603050405020304" pitchFamily="18" charset="0"/>
              </a:rPr>
              <a:t>Client may not always verbalize his expectations, like implicit expectations which is holds without telling you.</a:t>
            </a:r>
          </a:p>
          <a:p>
            <a:pPr algn="just"/>
            <a:r>
              <a:rPr lang="en-US" dirty="0" smtClean="0">
                <a:cs typeface="Times New Roman" panose="02020603050405020304" pitchFamily="18" charset="0"/>
              </a:rPr>
              <a:t>Ask more and more questions.</a:t>
            </a:r>
            <a:endParaRPr lang="en-US" dirty="0">
              <a:cs typeface="Times New Roman" panose="02020603050405020304" pitchFamily="18" charset="0"/>
            </a:endParaRPr>
          </a:p>
          <a:p>
            <a:pPr marL="0" indent="0">
              <a:buNone/>
            </a:pPr>
            <a:endParaRPr lang="en-US" dirty="0" smtClean="0">
              <a:cs typeface="Times New Roman" panose="02020603050405020304" pitchFamily="18" charset="0"/>
            </a:endParaRPr>
          </a:p>
          <a:p>
            <a:pPr marL="0" indent="0" algn="r">
              <a:buNone/>
            </a:pPr>
            <a:r>
              <a:rPr lang="en-US" dirty="0" smtClean="0">
                <a:cs typeface="Times New Roman" panose="02020603050405020304" pitchFamily="18" charset="0"/>
              </a:rPr>
              <a:t>- Nikhil Kumar Akula</a:t>
            </a:r>
          </a:p>
          <a:p>
            <a:pPr marL="0" indent="0" algn="r">
              <a:buNone/>
            </a:pPr>
            <a:endParaRPr lang="en-US" dirty="0" smtClean="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1B510175-9CF4-4DD8-986E-D35E32228BB6}" type="slidenum">
              <a:rPr lang="en-US" smtClean="0"/>
              <a:t>15</a:t>
            </a:fld>
            <a:endParaRPr lang="en-US"/>
          </a:p>
        </p:txBody>
      </p:sp>
    </p:spTree>
    <p:extLst>
      <p:ext uri="{BB962C8B-B14F-4D97-AF65-F5344CB8AC3E}">
        <p14:creationId xmlns:p14="http://schemas.microsoft.com/office/powerpoint/2010/main" val="21422811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cs typeface="Times New Roman" panose="02020603050405020304" pitchFamily="18" charset="0"/>
              </a:rPr>
              <a:t>Best Practices to Reach Client Expectations</a:t>
            </a:r>
            <a:endParaRPr lang="en-US" dirty="0"/>
          </a:p>
        </p:txBody>
      </p:sp>
      <p:sp>
        <p:nvSpPr>
          <p:cNvPr id="3" name="Content Placeholder 2"/>
          <p:cNvSpPr>
            <a:spLocks noGrp="1"/>
          </p:cNvSpPr>
          <p:nvPr>
            <p:ph idx="1"/>
          </p:nvPr>
        </p:nvSpPr>
        <p:spPr/>
        <p:txBody>
          <a:bodyPr>
            <a:normAutofit/>
          </a:bodyPr>
          <a:lstStyle/>
          <a:p>
            <a:pPr marL="0" indent="0" algn="just">
              <a:buNone/>
            </a:pPr>
            <a:r>
              <a:rPr lang="en-US" b="1" dirty="0" smtClean="0">
                <a:cs typeface="Times New Roman" panose="02020603050405020304" pitchFamily="18" charset="0"/>
              </a:rPr>
              <a:t>Use Client’s Preferred Communication Method:</a:t>
            </a:r>
          </a:p>
          <a:p>
            <a:pPr algn="just"/>
            <a:r>
              <a:rPr lang="en-US" dirty="0" smtClean="0">
                <a:cs typeface="Times New Roman" panose="02020603050405020304" pitchFamily="18" charset="0"/>
              </a:rPr>
              <a:t>Always ask the client how he wanted to communicate.</a:t>
            </a:r>
          </a:p>
          <a:p>
            <a:pPr algn="just"/>
            <a:r>
              <a:rPr lang="en-US" dirty="0" smtClean="0">
                <a:cs typeface="Times New Roman" panose="02020603050405020304" pitchFamily="18" charset="0"/>
              </a:rPr>
              <a:t>Always offer the options that you’re comfortable with yourself.</a:t>
            </a:r>
          </a:p>
          <a:p>
            <a:pPr marL="0" indent="0" algn="just">
              <a:buNone/>
            </a:pPr>
            <a:r>
              <a:rPr lang="en-US" b="1" dirty="0" smtClean="0">
                <a:cs typeface="Times New Roman" panose="02020603050405020304" pitchFamily="18" charset="0"/>
              </a:rPr>
              <a:t>Follow Up In Writing:</a:t>
            </a:r>
          </a:p>
          <a:p>
            <a:pPr algn="just"/>
            <a:r>
              <a:rPr lang="en-US" dirty="0" smtClean="0">
                <a:cs typeface="Times New Roman" panose="02020603050405020304" pitchFamily="18" charset="0"/>
              </a:rPr>
              <a:t>Following up with an email on what you have just discussed in the meeting.</a:t>
            </a:r>
          </a:p>
          <a:p>
            <a:pPr algn="just"/>
            <a:r>
              <a:rPr lang="en-US" dirty="0" smtClean="0">
                <a:cs typeface="Times New Roman" panose="02020603050405020304" pitchFamily="18" charset="0"/>
              </a:rPr>
              <a:t>It is a very tedious process but it is absolutely necessary.</a:t>
            </a:r>
          </a:p>
          <a:p>
            <a:pPr marL="0" indent="0" algn="r">
              <a:buNone/>
            </a:pPr>
            <a:r>
              <a:rPr lang="en-US" dirty="0" smtClean="0">
                <a:cs typeface="Times New Roman" panose="02020603050405020304" pitchFamily="18" charset="0"/>
              </a:rPr>
              <a:t>- Nikhil Kumar Akula</a:t>
            </a:r>
          </a:p>
          <a:p>
            <a:pPr marL="0" indent="0" algn="r">
              <a:buNone/>
            </a:pPr>
            <a:endParaRPr lang="en-US" dirty="0" smtClean="0">
              <a:cs typeface="Times New Roman" panose="02020603050405020304" pitchFamily="18" charset="0"/>
            </a:endParaRPr>
          </a:p>
          <a:p>
            <a:endParaRPr lang="en-US" dirty="0">
              <a:cs typeface="Times New Roman" panose="02020603050405020304" pitchFamily="18" charset="0"/>
            </a:endParaRPr>
          </a:p>
          <a:p>
            <a:endParaRPr lang="en-US" dirty="0" smtClean="0">
              <a:cs typeface="Times New Roman" panose="02020603050405020304" pitchFamily="18" charset="0"/>
            </a:endParaRPr>
          </a:p>
          <a:p>
            <a:pPr marL="0" indent="0">
              <a:buNone/>
            </a:pPr>
            <a:endParaRPr lang="en-US" dirty="0" smtClean="0">
              <a:cs typeface="Times New Roman" panose="02020603050405020304" pitchFamily="18" charset="0"/>
            </a:endParaRPr>
          </a:p>
          <a:p>
            <a:endParaRPr lang="en-US" dirty="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1B510175-9CF4-4DD8-986E-D35E32228BB6}" type="slidenum">
              <a:rPr lang="en-US" smtClean="0"/>
              <a:t>16</a:t>
            </a:fld>
            <a:endParaRPr lang="en-US"/>
          </a:p>
        </p:txBody>
      </p:sp>
    </p:spTree>
    <p:extLst>
      <p:ext uri="{BB962C8B-B14F-4D97-AF65-F5344CB8AC3E}">
        <p14:creationId xmlns:p14="http://schemas.microsoft.com/office/powerpoint/2010/main" val="10242482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cs typeface="Times New Roman" panose="02020603050405020304" pitchFamily="18" charset="0"/>
              </a:rPr>
              <a:t>Best Practices to Reach Client Expectations</a:t>
            </a:r>
            <a:endParaRPr lang="en-US" dirty="0"/>
          </a:p>
        </p:txBody>
      </p:sp>
      <p:sp>
        <p:nvSpPr>
          <p:cNvPr id="3" name="Content Placeholder 2"/>
          <p:cNvSpPr>
            <a:spLocks noGrp="1"/>
          </p:cNvSpPr>
          <p:nvPr>
            <p:ph idx="1"/>
          </p:nvPr>
        </p:nvSpPr>
        <p:spPr/>
        <p:txBody>
          <a:bodyPr/>
          <a:lstStyle/>
          <a:p>
            <a:pPr marL="0" indent="0" algn="just">
              <a:buNone/>
            </a:pPr>
            <a:r>
              <a:rPr lang="en-US" b="1" dirty="0" smtClean="0">
                <a:cs typeface="Times New Roman" panose="02020603050405020304" pitchFamily="18" charset="0"/>
              </a:rPr>
              <a:t>Get In Touch More Often:</a:t>
            </a:r>
          </a:p>
          <a:p>
            <a:pPr algn="just"/>
            <a:r>
              <a:rPr lang="en-US" dirty="0" smtClean="0">
                <a:cs typeface="Times New Roman" panose="02020603050405020304" pitchFamily="18" charset="0"/>
              </a:rPr>
              <a:t>Send an email and schedule meetings with the client.</a:t>
            </a:r>
          </a:p>
          <a:p>
            <a:pPr algn="just"/>
            <a:r>
              <a:rPr lang="en-US" dirty="0" smtClean="0">
                <a:cs typeface="Times New Roman" panose="02020603050405020304" pitchFamily="18" charset="0"/>
              </a:rPr>
              <a:t>It helps the client to know about the progress of the project and give a Feedback.</a:t>
            </a:r>
            <a:endParaRPr lang="en-US" b="1" dirty="0" smtClean="0">
              <a:cs typeface="Times New Roman" panose="02020603050405020304" pitchFamily="18" charset="0"/>
            </a:endParaRPr>
          </a:p>
          <a:p>
            <a:pPr marL="0" indent="0" algn="just">
              <a:buNone/>
            </a:pPr>
            <a:r>
              <a:rPr lang="en-US" b="1" dirty="0" smtClean="0">
                <a:cs typeface="Times New Roman" panose="02020603050405020304" pitchFamily="18" charset="0"/>
              </a:rPr>
              <a:t>Don’t Hide The Unpleasant Stuff:</a:t>
            </a:r>
          </a:p>
          <a:p>
            <a:pPr algn="just"/>
            <a:r>
              <a:rPr lang="en-US" dirty="0" smtClean="0">
                <a:cs typeface="Times New Roman" panose="02020603050405020304" pitchFamily="18" charset="0"/>
              </a:rPr>
              <a:t>Let the client know if you’re running late on the delivery dates, or have any technical issues etc.</a:t>
            </a:r>
          </a:p>
          <a:p>
            <a:pPr marL="0" indent="0" algn="r">
              <a:buNone/>
            </a:pPr>
            <a:r>
              <a:rPr lang="en-US" dirty="0" smtClean="0">
                <a:cs typeface="Times New Roman" panose="02020603050405020304" pitchFamily="18" charset="0"/>
              </a:rPr>
              <a:t>- Nikhil Kumar Akula</a:t>
            </a:r>
          </a:p>
          <a:p>
            <a:pPr marL="0" indent="0" algn="r">
              <a:buNone/>
            </a:pPr>
            <a:endParaRPr lang="en-US" dirty="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1B510175-9CF4-4DD8-986E-D35E32228BB6}" type="slidenum">
              <a:rPr lang="en-US" smtClean="0"/>
              <a:t>17</a:t>
            </a:fld>
            <a:endParaRPr lang="en-US"/>
          </a:p>
        </p:txBody>
      </p:sp>
    </p:spTree>
    <p:extLst>
      <p:ext uri="{BB962C8B-B14F-4D97-AF65-F5344CB8AC3E}">
        <p14:creationId xmlns:p14="http://schemas.microsoft.com/office/powerpoint/2010/main" val="35307404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cs typeface="Times New Roman" panose="02020603050405020304" pitchFamily="18" charset="0"/>
              </a:rPr>
              <a:t>Best Practices to Reach Client Expectations</a:t>
            </a:r>
            <a:endParaRPr lang="en-US" dirty="0"/>
          </a:p>
        </p:txBody>
      </p:sp>
      <p:sp>
        <p:nvSpPr>
          <p:cNvPr id="3" name="Content Placeholder 2"/>
          <p:cNvSpPr>
            <a:spLocks noGrp="1"/>
          </p:cNvSpPr>
          <p:nvPr>
            <p:ph idx="1"/>
          </p:nvPr>
        </p:nvSpPr>
        <p:spPr/>
        <p:txBody>
          <a:bodyPr/>
          <a:lstStyle/>
          <a:p>
            <a:pPr marL="0" indent="0" algn="just">
              <a:buNone/>
            </a:pPr>
            <a:r>
              <a:rPr lang="en-US" b="1" dirty="0" smtClean="0">
                <a:cs typeface="Times New Roman" panose="02020603050405020304" pitchFamily="18" charset="0"/>
              </a:rPr>
              <a:t>Don’t Start Until The Terms Have Been Agreed Upon And Signed:</a:t>
            </a:r>
          </a:p>
          <a:p>
            <a:pPr algn="just"/>
            <a:r>
              <a:rPr lang="en-US" dirty="0" smtClean="0">
                <a:cs typeface="Times New Roman" panose="02020603050405020304" pitchFamily="18" charset="0"/>
              </a:rPr>
              <a:t>Under no circumstances project should be started until both the parties have signed the scope.</a:t>
            </a:r>
          </a:p>
          <a:p>
            <a:pPr algn="just"/>
            <a:r>
              <a:rPr lang="en-US" dirty="0" smtClean="0">
                <a:cs typeface="Times New Roman" panose="02020603050405020304" pitchFamily="18" charset="0"/>
              </a:rPr>
              <a:t>This scope document will act as an insurance policy in the long way if there’s a misunderstanding or worse.</a:t>
            </a:r>
          </a:p>
          <a:p>
            <a:pPr marL="0" indent="0">
              <a:buNone/>
            </a:pPr>
            <a:endParaRPr lang="en-US" dirty="0">
              <a:cs typeface="Times New Roman" panose="02020603050405020304" pitchFamily="18" charset="0"/>
            </a:endParaRPr>
          </a:p>
          <a:p>
            <a:pPr marL="0" indent="0">
              <a:buNone/>
            </a:pPr>
            <a:endParaRPr lang="en-US" dirty="0" smtClean="0">
              <a:cs typeface="Times New Roman" panose="02020603050405020304" pitchFamily="18" charset="0"/>
            </a:endParaRPr>
          </a:p>
          <a:p>
            <a:pPr marL="0" indent="0">
              <a:buNone/>
            </a:pPr>
            <a:endParaRPr lang="en-US" dirty="0">
              <a:cs typeface="Times New Roman" panose="02020603050405020304" pitchFamily="18" charset="0"/>
            </a:endParaRPr>
          </a:p>
          <a:p>
            <a:pPr marL="0" indent="0" algn="r">
              <a:buNone/>
            </a:pPr>
            <a:r>
              <a:rPr lang="en-US" dirty="0" smtClean="0">
                <a:cs typeface="Times New Roman" panose="02020603050405020304" pitchFamily="18" charset="0"/>
              </a:rPr>
              <a:t>- Nikhil Kumar Akula</a:t>
            </a:r>
            <a:endParaRPr lang="en-US" dirty="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1B510175-9CF4-4DD8-986E-D35E32228BB6}" type="slidenum">
              <a:rPr lang="en-US" smtClean="0"/>
              <a:t>18</a:t>
            </a:fld>
            <a:endParaRPr lang="en-US"/>
          </a:p>
        </p:txBody>
      </p:sp>
    </p:spTree>
    <p:extLst>
      <p:ext uri="{BB962C8B-B14F-4D97-AF65-F5344CB8AC3E}">
        <p14:creationId xmlns:p14="http://schemas.microsoft.com/office/powerpoint/2010/main" val="7204932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Representing Acceptance Criteria</a:t>
            </a:r>
            <a:endParaRPr lang="en-US" dirty="0"/>
          </a:p>
        </p:txBody>
      </p:sp>
      <p:sp>
        <p:nvSpPr>
          <p:cNvPr id="3" name="Content Placeholder 2"/>
          <p:cNvSpPr>
            <a:spLocks noGrp="1"/>
          </p:cNvSpPr>
          <p:nvPr>
            <p:ph idx="1"/>
          </p:nvPr>
        </p:nvSpPr>
        <p:spPr/>
        <p:txBody>
          <a:bodyPr>
            <a:normAutofit/>
          </a:bodyPr>
          <a:lstStyle/>
          <a:p>
            <a:r>
              <a:rPr lang="en-US" dirty="0" smtClean="0"/>
              <a:t>Acceptance </a:t>
            </a:r>
            <a:r>
              <a:rPr lang="en-US" dirty="0"/>
              <a:t>Criteria are a set of statements, each with a clear pass/fail </a:t>
            </a:r>
            <a:r>
              <a:rPr lang="en-US" dirty="0" smtClean="0"/>
              <a:t>result.</a:t>
            </a:r>
          </a:p>
          <a:p>
            <a:r>
              <a:rPr lang="en-US" dirty="0" smtClean="0"/>
              <a:t>Specify </a:t>
            </a:r>
            <a:r>
              <a:rPr lang="en-US" dirty="0"/>
              <a:t>both functional </a:t>
            </a:r>
            <a:r>
              <a:rPr lang="en-US" dirty="0" smtClean="0"/>
              <a:t>and non functional requirements.</a:t>
            </a:r>
          </a:p>
          <a:p>
            <a:r>
              <a:rPr lang="en-US" dirty="0" smtClean="0"/>
              <a:t>These requirements represent “conditions of satisfaction.”</a:t>
            </a:r>
          </a:p>
          <a:p>
            <a:r>
              <a:rPr lang="en-US" dirty="0" smtClean="0"/>
              <a:t>Expressed clearly without ambiguity.</a:t>
            </a:r>
            <a:endParaRPr lang="en-US" dirty="0"/>
          </a:p>
          <a:p>
            <a:r>
              <a:rPr lang="en-US" dirty="0" smtClean="0"/>
              <a:t>They </a:t>
            </a:r>
            <a:r>
              <a:rPr lang="en-US" dirty="0"/>
              <a:t>must be </a:t>
            </a:r>
            <a:r>
              <a:rPr lang="en-US" dirty="0" smtClean="0"/>
              <a:t>testable.</a:t>
            </a:r>
            <a:endParaRPr lang="en-US" dirty="0"/>
          </a:p>
        </p:txBody>
      </p:sp>
      <p:sp>
        <p:nvSpPr>
          <p:cNvPr id="4" name="TextBox 3"/>
          <p:cNvSpPr txBox="1"/>
          <p:nvPr/>
        </p:nvSpPr>
        <p:spPr>
          <a:xfrm>
            <a:off x="8986838" y="6176963"/>
            <a:ext cx="2714625" cy="400110"/>
          </a:xfrm>
          <a:prstGeom prst="rect">
            <a:avLst/>
          </a:prstGeom>
          <a:noFill/>
        </p:spPr>
        <p:txBody>
          <a:bodyPr wrap="square" rtlCol="0">
            <a:spAutoFit/>
          </a:bodyPr>
          <a:lstStyle/>
          <a:p>
            <a:r>
              <a:rPr lang="en-US" sz="2000" dirty="0" smtClean="0"/>
              <a:t>Manoj Kumar Are</a:t>
            </a:r>
            <a:endParaRPr lang="en-US" sz="2000" dirty="0"/>
          </a:p>
        </p:txBody>
      </p:sp>
      <p:sp>
        <p:nvSpPr>
          <p:cNvPr id="5" name="Slide Number Placeholder 4"/>
          <p:cNvSpPr>
            <a:spLocks noGrp="1"/>
          </p:cNvSpPr>
          <p:nvPr>
            <p:ph type="sldNum" sz="quarter" idx="12"/>
          </p:nvPr>
        </p:nvSpPr>
        <p:spPr/>
        <p:txBody>
          <a:bodyPr/>
          <a:lstStyle/>
          <a:p>
            <a:fld id="{1B510175-9CF4-4DD8-986E-D35E32228BB6}" type="slidenum">
              <a:rPr lang="en-US" smtClean="0"/>
              <a:t>19</a:t>
            </a:fld>
            <a:endParaRPr lang="en-US"/>
          </a:p>
        </p:txBody>
      </p:sp>
    </p:spTree>
    <p:extLst>
      <p:ext uri="{BB962C8B-B14F-4D97-AF65-F5344CB8AC3E}">
        <p14:creationId xmlns:p14="http://schemas.microsoft.com/office/powerpoint/2010/main" val="15923151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146050"/>
            <a:ext cx="9144000" cy="1079500"/>
          </a:xfrm>
        </p:spPr>
        <p:txBody>
          <a:bodyPr>
            <a:normAutofit/>
          </a:bodyPr>
          <a:lstStyle/>
          <a:p>
            <a:r>
              <a:rPr lang="en-US" dirty="0" smtClean="0"/>
              <a:t>Team members</a:t>
            </a:r>
            <a:endParaRPr lang="en-US" dirty="0"/>
          </a:p>
        </p:txBody>
      </p:sp>
      <p:sp>
        <p:nvSpPr>
          <p:cNvPr id="3" name="Subtitle 2"/>
          <p:cNvSpPr>
            <a:spLocks noGrp="1"/>
          </p:cNvSpPr>
          <p:nvPr>
            <p:ph type="subTitle" idx="4294967295"/>
          </p:nvPr>
        </p:nvSpPr>
        <p:spPr>
          <a:xfrm>
            <a:off x="0" y="1474788"/>
            <a:ext cx="9794875" cy="4137025"/>
          </a:xfrm>
        </p:spPr>
        <p:txBody>
          <a:bodyPr/>
          <a:lstStyle/>
          <a:p>
            <a:endParaRPr lang="en-US" dirty="0" smtClean="0"/>
          </a:p>
          <a:p>
            <a:endParaRPr lang="en-US" dirty="0"/>
          </a:p>
          <a:p>
            <a:endParaRPr lang="en-US" dirty="0" smtClean="0"/>
          </a:p>
          <a:p>
            <a:endParaRPr lang="en-US" dirty="0"/>
          </a:p>
        </p:txBody>
      </p:sp>
      <p:sp>
        <p:nvSpPr>
          <p:cNvPr id="5" name="TextBox 4"/>
          <p:cNvSpPr txBox="1"/>
          <p:nvPr/>
        </p:nvSpPr>
        <p:spPr>
          <a:xfrm>
            <a:off x="608433" y="3432556"/>
            <a:ext cx="2167901" cy="369332"/>
          </a:xfrm>
          <a:prstGeom prst="rect">
            <a:avLst/>
          </a:prstGeom>
          <a:noFill/>
        </p:spPr>
        <p:txBody>
          <a:bodyPr wrap="none" rtlCol="0">
            <a:spAutoFit/>
          </a:bodyPr>
          <a:lstStyle/>
          <a:p>
            <a:r>
              <a:rPr lang="en-US" dirty="0" err="1" smtClean="0"/>
              <a:t>Bhanu</a:t>
            </a:r>
            <a:r>
              <a:rPr lang="en-US" dirty="0" smtClean="0"/>
              <a:t> Teja </a:t>
            </a:r>
            <a:r>
              <a:rPr lang="en-US" dirty="0" err="1" smtClean="0"/>
              <a:t>Kurucheti</a:t>
            </a:r>
            <a:endParaRPr lang="en-US" dirty="0"/>
          </a:p>
        </p:txBody>
      </p:sp>
      <p:sp>
        <p:nvSpPr>
          <p:cNvPr id="7" name="TextBox 6"/>
          <p:cNvSpPr txBox="1"/>
          <p:nvPr/>
        </p:nvSpPr>
        <p:spPr>
          <a:xfrm>
            <a:off x="3505596" y="3503345"/>
            <a:ext cx="2067425" cy="369332"/>
          </a:xfrm>
          <a:prstGeom prst="rect">
            <a:avLst/>
          </a:prstGeom>
          <a:noFill/>
        </p:spPr>
        <p:txBody>
          <a:bodyPr wrap="none" rtlCol="0">
            <a:spAutoFit/>
          </a:bodyPr>
          <a:lstStyle/>
          <a:p>
            <a:r>
              <a:rPr lang="en-US" dirty="0" smtClean="0"/>
              <a:t>Vinod Kumar Kurma</a:t>
            </a:r>
            <a:endParaRPr lang="en-US" dirty="0"/>
          </a:p>
        </p:txBody>
      </p:sp>
      <p:sp>
        <p:nvSpPr>
          <p:cNvPr id="9" name="TextBox 8"/>
          <p:cNvSpPr txBox="1"/>
          <p:nvPr/>
        </p:nvSpPr>
        <p:spPr>
          <a:xfrm>
            <a:off x="6384836" y="3501735"/>
            <a:ext cx="1432956" cy="369332"/>
          </a:xfrm>
          <a:prstGeom prst="rect">
            <a:avLst/>
          </a:prstGeom>
          <a:noFill/>
        </p:spPr>
        <p:txBody>
          <a:bodyPr wrap="none" rtlCol="0">
            <a:spAutoFit/>
          </a:bodyPr>
          <a:lstStyle/>
          <a:p>
            <a:r>
              <a:rPr lang="en-US" dirty="0" smtClean="0"/>
              <a:t>Nikhil </a:t>
            </a:r>
            <a:r>
              <a:rPr lang="en-US" dirty="0" err="1" smtClean="0"/>
              <a:t>Yerram</a:t>
            </a:r>
            <a:endParaRPr lang="en-US" dirty="0"/>
          </a:p>
        </p:txBody>
      </p:sp>
      <p:sp>
        <p:nvSpPr>
          <p:cNvPr id="11" name="TextBox 10"/>
          <p:cNvSpPr txBox="1"/>
          <p:nvPr/>
        </p:nvSpPr>
        <p:spPr>
          <a:xfrm>
            <a:off x="9342106" y="3501735"/>
            <a:ext cx="1290994" cy="369332"/>
          </a:xfrm>
          <a:prstGeom prst="rect">
            <a:avLst/>
          </a:prstGeom>
          <a:noFill/>
        </p:spPr>
        <p:txBody>
          <a:bodyPr wrap="none" rtlCol="0">
            <a:spAutoFit/>
          </a:bodyPr>
          <a:lstStyle/>
          <a:p>
            <a:r>
              <a:rPr lang="en-US" dirty="0" smtClean="0"/>
              <a:t>Nikhil </a:t>
            </a:r>
            <a:r>
              <a:rPr lang="en-US" dirty="0" err="1" smtClean="0"/>
              <a:t>Akula</a:t>
            </a:r>
            <a:endParaRPr lang="en-US" dirty="0"/>
          </a:p>
        </p:txBody>
      </p:sp>
      <p:sp>
        <p:nvSpPr>
          <p:cNvPr id="14" name="TextBox 13"/>
          <p:cNvSpPr txBox="1"/>
          <p:nvPr/>
        </p:nvSpPr>
        <p:spPr>
          <a:xfrm>
            <a:off x="786237" y="6364983"/>
            <a:ext cx="1947969" cy="369332"/>
          </a:xfrm>
          <a:prstGeom prst="rect">
            <a:avLst/>
          </a:prstGeom>
          <a:noFill/>
        </p:spPr>
        <p:txBody>
          <a:bodyPr wrap="none" rtlCol="0">
            <a:spAutoFit/>
          </a:bodyPr>
          <a:lstStyle/>
          <a:p>
            <a:r>
              <a:rPr lang="en-US" dirty="0" err="1" smtClean="0"/>
              <a:t>Manoj</a:t>
            </a:r>
            <a:r>
              <a:rPr lang="en-US" dirty="0" smtClean="0"/>
              <a:t> </a:t>
            </a:r>
            <a:r>
              <a:rPr lang="en-US" dirty="0" err="1" smtClean="0"/>
              <a:t>Kumare</a:t>
            </a:r>
            <a:r>
              <a:rPr lang="en-US" dirty="0" smtClean="0"/>
              <a:t> Are</a:t>
            </a:r>
            <a:endParaRPr lang="en-US" dirty="0"/>
          </a:p>
        </p:txBody>
      </p:sp>
      <p:sp>
        <p:nvSpPr>
          <p:cNvPr id="15" name="TextBox 14"/>
          <p:cNvSpPr txBox="1"/>
          <p:nvPr/>
        </p:nvSpPr>
        <p:spPr>
          <a:xfrm>
            <a:off x="3318788" y="6364983"/>
            <a:ext cx="2652521" cy="369332"/>
          </a:xfrm>
          <a:prstGeom prst="rect">
            <a:avLst/>
          </a:prstGeom>
          <a:noFill/>
        </p:spPr>
        <p:txBody>
          <a:bodyPr wrap="none" rtlCol="0">
            <a:spAutoFit/>
          </a:bodyPr>
          <a:lstStyle/>
          <a:p>
            <a:r>
              <a:rPr lang="en-US" dirty="0" err="1" smtClean="0"/>
              <a:t>Maruthi</a:t>
            </a:r>
            <a:r>
              <a:rPr lang="en-US" dirty="0" smtClean="0"/>
              <a:t> Prasad Rao </a:t>
            </a:r>
            <a:r>
              <a:rPr lang="en-US" dirty="0" err="1" smtClean="0"/>
              <a:t>Chava</a:t>
            </a:r>
            <a:endParaRPr lang="en-US" dirty="0"/>
          </a:p>
        </p:txBody>
      </p:sp>
      <p:sp>
        <p:nvSpPr>
          <p:cNvPr id="17" name="TextBox 16"/>
          <p:cNvSpPr txBox="1"/>
          <p:nvPr/>
        </p:nvSpPr>
        <p:spPr>
          <a:xfrm>
            <a:off x="8382007" y="6229803"/>
            <a:ext cx="184731" cy="369332"/>
          </a:xfrm>
          <a:prstGeom prst="rect">
            <a:avLst/>
          </a:prstGeom>
          <a:noFill/>
        </p:spPr>
        <p:txBody>
          <a:bodyPr wrap="none" rtlCol="0">
            <a:spAutoFit/>
          </a:bodyPr>
          <a:lstStyle/>
          <a:p>
            <a:endParaRPr lang="en-US" dirty="0"/>
          </a:p>
        </p:txBody>
      </p:sp>
      <p:sp>
        <p:nvSpPr>
          <p:cNvPr id="18" name="TextBox 17"/>
          <p:cNvSpPr txBox="1"/>
          <p:nvPr/>
        </p:nvSpPr>
        <p:spPr>
          <a:xfrm>
            <a:off x="9423905" y="6414469"/>
            <a:ext cx="1641283" cy="369332"/>
          </a:xfrm>
          <a:prstGeom prst="rect">
            <a:avLst/>
          </a:prstGeom>
          <a:noFill/>
        </p:spPr>
        <p:txBody>
          <a:bodyPr wrap="none" rtlCol="0">
            <a:spAutoFit/>
          </a:bodyPr>
          <a:lstStyle/>
          <a:p>
            <a:r>
              <a:rPr lang="en-US" dirty="0" smtClean="0"/>
              <a:t>Sanjeev </a:t>
            </a:r>
            <a:r>
              <a:rPr lang="en-US" dirty="0" err="1" smtClean="0"/>
              <a:t>Koneru</a:t>
            </a:r>
            <a:endParaRPr lang="en-US" dirty="0"/>
          </a:p>
        </p:txBody>
      </p:sp>
      <p:sp>
        <p:nvSpPr>
          <p:cNvPr id="20" name="TextBox 19"/>
          <p:cNvSpPr txBox="1"/>
          <p:nvPr/>
        </p:nvSpPr>
        <p:spPr>
          <a:xfrm>
            <a:off x="6509250" y="6383757"/>
            <a:ext cx="1872757" cy="369332"/>
          </a:xfrm>
          <a:prstGeom prst="rect">
            <a:avLst/>
          </a:prstGeom>
          <a:noFill/>
        </p:spPr>
        <p:txBody>
          <a:bodyPr wrap="none" rtlCol="0">
            <a:spAutoFit/>
          </a:bodyPr>
          <a:lstStyle/>
          <a:p>
            <a:r>
              <a:rPr lang="en-US" dirty="0" err="1" smtClean="0"/>
              <a:t>Prahasith</a:t>
            </a:r>
            <a:r>
              <a:rPr lang="en-US" dirty="0" smtClean="0"/>
              <a:t> </a:t>
            </a:r>
            <a:r>
              <a:rPr lang="en-US" dirty="0" err="1" smtClean="0"/>
              <a:t>Akkiraju</a:t>
            </a:r>
            <a:endParaRPr lang="en-US"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357" y="4053916"/>
            <a:ext cx="2136051" cy="2296314"/>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3390" y="4053916"/>
            <a:ext cx="2256712" cy="2360553"/>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18348" y="4048522"/>
            <a:ext cx="1922363" cy="2402954"/>
          </a:xfrm>
          <a:prstGeom prst="rect">
            <a:avLst/>
          </a:prstGeom>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18365" y="4053916"/>
            <a:ext cx="2293883" cy="2293883"/>
          </a:xfrm>
          <a:prstGeom prst="rect">
            <a:avLst/>
          </a:prstGeom>
        </p:spPr>
      </p:pic>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03390" y="1245023"/>
            <a:ext cx="2256712" cy="2256712"/>
          </a:xfrm>
          <a:prstGeom prst="rect">
            <a:avLst/>
          </a:prstGeom>
        </p:spPr>
      </p:pic>
      <p:sp>
        <p:nvSpPr>
          <p:cNvPr id="6" name="Slide Number Placeholder 5"/>
          <p:cNvSpPr>
            <a:spLocks noGrp="1"/>
          </p:cNvSpPr>
          <p:nvPr>
            <p:ph type="sldNum" sz="quarter" idx="12"/>
          </p:nvPr>
        </p:nvSpPr>
        <p:spPr/>
        <p:txBody>
          <a:bodyPr/>
          <a:lstStyle/>
          <a:p>
            <a:fld id="{1B510175-9CF4-4DD8-986E-D35E32228BB6}" type="slidenum">
              <a:rPr lang="en-US" smtClean="0"/>
              <a:t>2</a:t>
            </a:fld>
            <a:endParaRPr lang="en-US" dirty="0"/>
          </a:p>
        </p:txBody>
      </p:sp>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63368" y="1219976"/>
            <a:ext cx="2281759" cy="2281759"/>
          </a:xfrm>
          <a:prstGeom prst="rect">
            <a:avLst/>
          </a:prstGeom>
        </p:spPr>
      </p:pic>
      <p:pic>
        <p:nvPicPr>
          <p:cNvPr id="10" name="Picture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33446" y="1261044"/>
            <a:ext cx="2240691" cy="2240691"/>
          </a:xfrm>
          <a:prstGeom prst="rect">
            <a:avLst/>
          </a:prstGeom>
        </p:spPr>
      </p:pic>
      <p:pic>
        <p:nvPicPr>
          <p:cNvPr id="22" name="Picture 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5674" y="1142353"/>
            <a:ext cx="2044733" cy="2290203"/>
          </a:xfrm>
          <a:prstGeom prst="rect">
            <a:avLst/>
          </a:prstGeom>
        </p:spPr>
      </p:pic>
    </p:spTree>
    <p:extLst>
      <p:ext uri="{BB962C8B-B14F-4D97-AF65-F5344CB8AC3E}">
        <p14:creationId xmlns:p14="http://schemas.microsoft.com/office/powerpoint/2010/main" val="15352564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Representing Acceptance Criteria (contd..)</a:t>
            </a:r>
            <a:endParaRPr lang="en-US" dirty="0"/>
          </a:p>
        </p:txBody>
      </p:sp>
      <p:sp>
        <p:nvSpPr>
          <p:cNvPr id="3" name="Content Placeholder 2"/>
          <p:cNvSpPr>
            <a:spLocks noGrp="1"/>
          </p:cNvSpPr>
          <p:nvPr>
            <p:ph idx="1"/>
          </p:nvPr>
        </p:nvSpPr>
        <p:spPr/>
        <p:txBody>
          <a:bodyPr>
            <a:normAutofit/>
          </a:bodyPr>
          <a:lstStyle/>
          <a:p>
            <a:pPr lvl="0"/>
            <a:r>
              <a:rPr lang="en-US" dirty="0"/>
              <a:t>Acceptance Criteria should include:</a:t>
            </a:r>
          </a:p>
          <a:p>
            <a:pPr marL="457200" lvl="1" indent="0">
              <a:buNone/>
            </a:pPr>
            <a:r>
              <a:rPr lang="en-US" dirty="0" smtClean="0"/>
              <a:t>	1</a:t>
            </a:r>
            <a:r>
              <a:rPr lang="en-US" dirty="0"/>
              <a:t>. Functional </a:t>
            </a:r>
            <a:r>
              <a:rPr lang="en-US" dirty="0" smtClean="0"/>
              <a:t>Criteria</a:t>
            </a:r>
          </a:p>
          <a:p>
            <a:pPr marL="457200" lvl="1" indent="0">
              <a:buNone/>
            </a:pPr>
            <a:r>
              <a:rPr lang="en-US" dirty="0" smtClean="0"/>
              <a:t>	2</a:t>
            </a:r>
            <a:r>
              <a:rPr lang="en-US" dirty="0"/>
              <a:t>. Non-Functional </a:t>
            </a:r>
            <a:r>
              <a:rPr lang="en-US" dirty="0" smtClean="0"/>
              <a:t>Criteria </a:t>
            </a:r>
          </a:p>
          <a:p>
            <a:pPr marL="457200" lvl="1" indent="0">
              <a:buNone/>
            </a:pPr>
            <a:r>
              <a:rPr lang="en-US" dirty="0" smtClean="0"/>
              <a:t>	3</a:t>
            </a:r>
            <a:r>
              <a:rPr lang="en-US" dirty="0"/>
              <a:t>. Performance </a:t>
            </a:r>
            <a:r>
              <a:rPr lang="en-US" dirty="0" smtClean="0"/>
              <a:t>Criteria.</a:t>
            </a:r>
            <a:endParaRPr lang="en-US" dirty="0"/>
          </a:p>
          <a:p>
            <a:endParaRPr lang="en-US" dirty="0"/>
          </a:p>
        </p:txBody>
      </p:sp>
      <p:sp>
        <p:nvSpPr>
          <p:cNvPr id="4" name="TextBox 3"/>
          <p:cNvSpPr txBox="1"/>
          <p:nvPr/>
        </p:nvSpPr>
        <p:spPr>
          <a:xfrm>
            <a:off x="8986838" y="6176963"/>
            <a:ext cx="2714625" cy="400110"/>
          </a:xfrm>
          <a:prstGeom prst="rect">
            <a:avLst/>
          </a:prstGeom>
          <a:noFill/>
        </p:spPr>
        <p:txBody>
          <a:bodyPr wrap="square" rtlCol="0">
            <a:spAutoFit/>
          </a:bodyPr>
          <a:lstStyle/>
          <a:p>
            <a:r>
              <a:rPr lang="en-US" sz="2000" dirty="0" smtClean="0"/>
              <a:t>Manoj Kumar Are</a:t>
            </a:r>
            <a:endParaRPr lang="en-US" sz="2000" dirty="0"/>
          </a:p>
        </p:txBody>
      </p:sp>
      <p:sp>
        <p:nvSpPr>
          <p:cNvPr id="2" name="Slide Number Placeholder 1"/>
          <p:cNvSpPr>
            <a:spLocks noGrp="1"/>
          </p:cNvSpPr>
          <p:nvPr>
            <p:ph type="sldNum" sz="quarter" idx="12"/>
          </p:nvPr>
        </p:nvSpPr>
        <p:spPr/>
        <p:txBody>
          <a:bodyPr/>
          <a:lstStyle/>
          <a:p>
            <a:fld id="{1B510175-9CF4-4DD8-986E-D35E32228BB6}" type="slidenum">
              <a:rPr lang="en-US" smtClean="0"/>
              <a:t>20</a:t>
            </a:fld>
            <a:endParaRPr lang="en-US"/>
          </a:p>
        </p:txBody>
      </p:sp>
    </p:spTree>
    <p:extLst>
      <p:ext uri="{BB962C8B-B14F-4D97-AF65-F5344CB8AC3E}">
        <p14:creationId xmlns:p14="http://schemas.microsoft.com/office/powerpoint/2010/main" val="33229330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1</a:t>
            </a:r>
            <a:r>
              <a:rPr lang="en-US" dirty="0"/>
              <a:t>. Functional Criteria: </a:t>
            </a:r>
            <a:r>
              <a:rPr lang="en-US" dirty="0" smtClean="0"/>
              <a:t>User is able to view the list of fraternities</a:t>
            </a:r>
            <a:endParaRPr lang="en-US" dirty="0"/>
          </a:p>
          <a:p>
            <a:pPr marL="0" indent="0">
              <a:buNone/>
            </a:pPr>
            <a:r>
              <a:rPr lang="en-US" dirty="0"/>
              <a:t>2. Non-Functional </a:t>
            </a:r>
            <a:r>
              <a:rPr lang="en-US" dirty="0" smtClean="0"/>
              <a:t>Criteria: Navigation Links at top left</a:t>
            </a:r>
          </a:p>
          <a:p>
            <a:pPr marL="0" indent="0">
              <a:buNone/>
            </a:pPr>
            <a:r>
              <a:rPr lang="en-US" dirty="0" smtClean="0"/>
              <a:t> 3.Performance Criteria: Response time</a:t>
            </a:r>
            <a:endParaRPr lang="en-US" dirty="0"/>
          </a:p>
        </p:txBody>
      </p:sp>
      <p:sp>
        <p:nvSpPr>
          <p:cNvPr id="4" name="TextBox 3"/>
          <p:cNvSpPr txBox="1"/>
          <p:nvPr/>
        </p:nvSpPr>
        <p:spPr>
          <a:xfrm>
            <a:off x="8986838" y="6176963"/>
            <a:ext cx="2714625" cy="400110"/>
          </a:xfrm>
          <a:prstGeom prst="rect">
            <a:avLst/>
          </a:prstGeom>
          <a:noFill/>
        </p:spPr>
        <p:txBody>
          <a:bodyPr wrap="square" rtlCol="0">
            <a:spAutoFit/>
          </a:bodyPr>
          <a:lstStyle/>
          <a:p>
            <a:r>
              <a:rPr lang="en-US" sz="2000" dirty="0" smtClean="0"/>
              <a:t>Manoj Kumar Are</a:t>
            </a:r>
            <a:endParaRPr lang="en-US" sz="2000" dirty="0"/>
          </a:p>
        </p:txBody>
      </p:sp>
      <p:sp>
        <p:nvSpPr>
          <p:cNvPr id="5" name="Slide Number Placeholder 4"/>
          <p:cNvSpPr>
            <a:spLocks noGrp="1"/>
          </p:cNvSpPr>
          <p:nvPr>
            <p:ph type="sldNum" sz="quarter" idx="12"/>
          </p:nvPr>
        </p:nvSpPr>
        <p:spPr/>
        <p:txBody>
          <a:bodyPr/>
          <a:lstStyle/>
          <a:p>
            <a:fld id="{1B510175-9CF4-4DD8-986E-D35E32228BB6}" type="slidenum">
              <a:rPr lang="en-US" smtClean="0"/>
              <a:t>21</a:t>
            </a:fld>
            <a:endParaRPr lang="en-US"/>
          </a:p>
        </p:txBody>
      </p:sp>
    </p:spTree>
    <p:extLst>
      <p:ext uri="{BB962C8B-B14F-4D97-AF65-F5344CB8AC3E}">
        <p14:creationId xmlns:p14="http://schemas.microsoft.com/office/powerpoint/2010/main" val="31443623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to define Acceptance Criteria</a:t>
            </a:r>
            <a:endParaRPr lang="en-US" dirty="0"/>
          </a:p>
        </p:txBody>
      </p:sp>
      <p:sp>
        <p:nvSpPr>
          <p:cNvPr id="3" name="Content Placeholder 2"/>
          <p:cNvSpPr>
            <a:spLocks noGrp="1"/>
          </p:cNvSpPr>
          <p:nvPr>
            <p:ph idx="1"/>
          </p:nvPr>
        </p:nvSpPr>
        <p:spPr/>
        <p:txBody>
          <a:bodyPr/>
          <a:lstStyle/>
          <a:p>
            <a:r>
              <a:rPr lang="en-US" dirty="0" smtClean="0"/>
              <a:t>Writing </a:t>
            </a:r>
            <a:r>
              <a:rPr lang="en-US" dirty="0"/>
              <a:t>acceptance criteria after development has </a:t>
            </a:r>
            <a:r>
              <a:rPr lang="en-US" dirty="0" smtClean="0"/>
              <a:t>started.</a:t>
            </a:r>
          </a:p>
          <a:p>
            <a:r>
              <a:rPr lang="en-US" dirty="0" smtClean="0"/>
              <a:t>Verify the Functionality</a:t>
            </a:r>
          </a:p>
          <a:p>
            <a:r>
              <a:rPr lang="en-US" dirty="0" smtClean="0"/>
              <a:t>Acceptance criteria before implementation begins</a:t>
            </a:r>
          </a:p>
          <a:p>
            <a:r>
              <a:rPr lang="en-US" dirty="0" smtClean="0"/>
              <a:t>Capture </a:t>
            </a:r>
            <a:r>
              <a:rPr lang="en-US" dirty="0"/>
              <a:t>the </a:t>
            </a:r>
            <a:r>
              <a:rPr lang="en-US" b="1" dirty="0"/>
              <a:t>customer intent</a:t>
            </a:r>
            <a:r>
              <a:rPr lang="en-US" dirty="0"/>
              <a:t> rather than the </a:t>
            </a:r>
            <a:r>
              <a:rPr lang="en-US" b="1" dirty="0"/>
              <a:t>development reality</a:t>
            </a:r>
            <a:r>
              <a:rPr lang="en-US" dirty="0"/>
              <a:t>.</a:t>
            </a:r>
            <a:endParaRPr lang="en-US" dirty="0" smtClean="0"/>
          </a:p>
          <a:p>
            <a:endParaRPr lang="en-US" dirty="0" smtClean="0"/>
          </a:p>
          <a:p>
            <a:endParaRPr lang="en-US" dirty="0"/>
          </a:p>
        </p:txBody>
      </p:sp>
      <p:sp>
        <p:nvSpPr>
          <p:cNvPr id="4" name="TextBox 3"/>
          <p:cNvSpPr txBox="1"/>
          <p:nvPr/>
        </p:nvSpPr>
        <p:spPr>
          <a:xfrm>
            <a:off x="8986838" y="6176963"/>
            <a:ext cx="2714625" cy="400110"/>
          </a:xfrm>
          <a:prstGeom prst="rect">
            <a:avLst/>
          </a:prstGeom>
          <a:noFill/>
        </p:spPr>
        <p:txBody>
          <a:bodyPr wrap="square" rtlCol="0">
            <a:spAutoFit/>
          </a:bodyPr>
          <a:lstStyle/>
          <a:p>
            <a:r>
              <a:rPr lang="en-US" sz="2000" dirty="0" smtClean="0"/>
              <a:t>Manoj Kumar Are</a:t>
            </a:r>
            <a:endParaRPr lang="en-US" sz="2000" dirty="0"/>
          </a:p>
        </p:txBody>
      </p:sp>
      <p:sp>
        <p:nvSpPr>
          <p:cNvPr id="5" name="Slide Number Placeholder 4"/>
          <p:cNvSpPr>
            <a:spLocks noGrp="1"/>
          </p:cNvSpPr>
          <p:nvPr>
            <p:ph type="sldNum" sz="quarter" idx="12"/>
          </p:nvPr>
        </p:nvSpPr>
        <p:spPr/>
        <p:txBody>
          <a:bodyPr/>
          <a:lstStyle/>
          <a:p>
            <a:fld id="{1B510175-9CF4-4DD8-986E-D35E32228BB6}" type="slidenum">
              <a:rPr lang="en-US" smtClean="0"/>
              <a:t>22</a:t>
            </a:fld>
            <a:endParaRPr lang="en-US"/>
          </a:p>
        </p:txBody>
      </p:sp>
    </p:spTree>
    <p:extLst>
      <p:ext uri="{BB962C8B-B14F-4D97-AF65-F5344CB8AC3E}">
        <p14:creationId xmlns:p14="http://schemas.microsoft.com/office/powerpoint/2010/main" val="3985347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Format to specify the criteria</a:t>
            </a:r>
            <a:endParaRPr lang="en-US" dirty="0"/>
          </a:p>
        </p:txBody>
      </p:sp>
      <p:sp>
        <p:nvSpPr>
          <p:cNvPr id="3" name="Content Placeholder 2"/>
          <p:cNvSpPr>
            <a:spLocks noGrp="1"/>
          </p:cNvSpPr>
          <p:nvPr>
            <p:ph idx="1"/>
          </p:nvPr>
        </p:nvSpPr>
        <p:spPr/>
        <p:txBody>
          <a:bodyPr/>
          <a:lstStyle/>
          <a:p>
            <a:r>
              <a:rPr lang="en-US" dirty="0" smtClean="0"/>
              <a:t>Given/When/ Then format is helpful</a:t>
            </a:r>
          </a:p>
          <a:p>
            <a:pPr lvl="1">
              <a:buFont typeface="Wingdings" panose="05000000000000000000" pitchFamily="2" charset="2"/>
              <a:buChar char="Ø"/>
            </a:pPr>
            <a:r>
              <a:rPr lang="en-US" dirty="0" smtClean="0"/>
              <a:t>Given some precondition. When I do some action. Then I expect some result.</a:t>
            </a:r>
          </a:p>
          <a:p>
            <a:pPr lvl="1">
              <a:buFont typeface="Wingdings" panose="05000000000000000000" pitchFamily="2" charset="2"/>
              <a:buChar char="Ø"/>
            </a:pPr>
            <a:r>
              <a:rPr lang="en-US" dirty="0" smtClean="0"/>
              <a:t>It provides a consistent structure. </a:t>
            </a:r>
          </a:p>
          <a:p>
            <a:pPr lvl="1">
              <a:buFont typeface="Wingdings" panose="05000000000000000000" pitchFamily="2" charset="2"/>
              <a:buChar char="Ø"/>
            </a:pPr>
            <a:r>
              <a:rPr lang="en-US" dirty="0" smtClean="0"/>
              <a:t>It helps testers determine when to begin and end testing.</a:t>
            </a:r>
            <a:endParaRPr lang="en-US" dirty="0"/>
          </a:p>
        </p:txBody>
      </p:sp>
      <p:sp>
        <p:nvSpPr>
          <p:cNvPr id="4" name="TextBox 3"/>
          <p:cNvSpPr txBox="1"/>
          <p:nvPr/>
        </p:nvSpPr>
        <p:spPr>
          <a:xfrm>
            <a:off x="8986838" y="6176963"/>
            <a:ext cx="2714625" cy="400110"/>
          </a:xfrm>
          <a:prstGeom prst="rect">
            <a:avLst/>
          </a:prstGeom>
          <a:noFill/>
        </p:spPr>
        <p:txBody>
          <a:bodyPr wrap="square" rtlCol="0">
            <a:spAutoFit/>
          </a:bodyPr>
          <a:lstStyle/>
          <a:p>
            <a:r>
              <a:rPr lang="en-US" sz="2000" dirty="0" smtClean="0"/>
              <a:t>Manoj Kumar Are</a:t>
            </a:r>
            <a:endParaRPr lang="en-US" sz="2000" dirty="0"/>
          </a:p>
        </p:txBody>
      </p:sp>
      <p:sp>
        <p:nvSpPr>
          <p:cNvPr id="5" name="Slide Number Placeholder 4"/>
          <p:cNvSpPr>
            <a:spLocks noGrp="1"/>
          </p:cNvSpPr>
          <p:nvPr>
            <p:ph type="sldNum" sz="quarter" idx="12"/>
          </p:nvPr>
        </p:nvSpPr>
        <p:spPr/>
        <p:txBody>
          <a:bodyPr/>
          <a:lstStyle/>
          <a:p>
            <a:fld id="{1B510175-9CF4-4DD8-986E-D35E32228BB6}" type="slidenum">
              <a:rPr lang="en-US" smtClean="0"/>
              <a:t>23</a:t>
            </a:fld>
            <a:endParaRPr lang="en-US"/>
          </a:p>
        </p:txBody>
      </p:sp>
    </p:spTree>
    <p:extLst>
      <p:ext uri="{BB962C8B-B14F-4D97-AF65-F5344CB8AC3E}">
        <p14:creationId xmlns:p14="http://schemas.microsoft.com/office/powerpoint/2010/main" val="5009485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User Story</a:t>
            </a:r>
            <a:endParaRPr lang="en-US" dirty="0"/>
          </a:p>
        </p:txBody>
      </p:sp>
      <p:sp>
        <p:nvSpPr>
          <p:cNvPr id="3" name="Content Placeholder 2"/>
          <p:cNvSpPr>
            <a:spLocks noGrp="1"/>
          </p:cNvSpPr>
          <p:nvPr>
            <p:ph idx="1"/>
          </p:nvPr>
        </p:nvSpPr>
        <p:spPr/>
        <p:txBody>
          <a:bodyPr>
            <a:normAutofit/>
          </a:bodyPr>
          <a:lstStyle/>
          <a:p>
            <a:pPr marL="0" indent="0" fontAlgn="base">
              <a:buNone/>
            </a:pPr>
            <a:r>
              <a:rPr lang="en-US" b="1" i="1" dirty="0" smtClean="0"/>
              <a:t>As a </a:t>
            </a:r>
            <a:r>
              <a:rPr lang="en-US" i="1" dirty="0" smtClean="0"/>
              <a:t>Basic user</a:t>
            </a:r>
            <a:r>
              <a:rPr lang="en-US" dirty="0"/>
              <a:t/>
            </a:r>
            <a:br>
              <a:rPr lang="en-US" dirty="0"/>
            </a:br>
            <a:r>
              <a:rPr lang="en-US" b="1" i="1" dirty="0"/>
              <a:t>I want</a:t>
            </a:r>
            <a:r>
              <a:rPr lang="en-US" dirty="0"/>
              <a:t> to see </a:t>
            </a:r>
            <a:r>
              <a:rPr lang="en-US" dirty="0" smtClean="0"/>
              <a:t>the list of available fraternities.</a:t>
            </a:r>
            <a:r>
              <a:rPr lang="en-US" dirty="0"/>
              <a:t/>
            </a:r>
            <a:br>
              <a:rPr lang="en-US" dirty="0"/>
            </a:br>
            <a:r>
              <a:rPr lang="en-US" b="1" i="1" dirty="0"/>
              <a:t>so that</a:t>
            </a:r>
            <a:r>
              <a:rPr lang="en-US" dirty="0"/>
              <a:t> </a:t>
            </a:r>
            <a:r>
              <a:rPr lang="en-US" dirty="0" smtClean="0"/>
              <a:t>I will select the available fraternity whenever problem occurs in the party I attended</a:t>
            </a:r>
            <a:endParaRPr lang="en-US" dirty="0"/>
          </a:p>
        </p:txBody>
      </p:sp>
      <p:sp>
        <p:nvSpPr>
          <p:cNvPr id="4" name="TextBox 3"/>
          <p:cNvSpPr txBox="1"/>
          <p:nvPr/>
        </p:nvSpPr>
        <p:spPr>
          <a:xfrm>
            <a:off x="8986838" y="6176963"/>
            <a:ext cx="2714625" cy="400110"/>
          </a:xfrm>
          <a:prstGeom prst="rect">
            <a:avLst/>
          </a:prstGeom>
          <a:noFill/>
        </p:spPr>
        <p:txBody>
          <a:bodyPr wrap="square" rtlCol="0">
            <a:spAutoFit/>
          </a:bodyPr>
          <a:lstStyle/>
          <a:p>
            <a:r>
              <a:rPr lang="en-US" sz="2000" dirty="0" smtClean="0"/>
              <a:t>Manoj Kumar Are</a:t>
            </a:r>
            <a:endParaRPr lang="en-US" sz="2000" dirty="0"/>
          </a:p>
        </p:txBody>
      </p:sp>
      <p:sp>
        <p:nvSpPr>
          <p:cNvPr id="5" name="Slide Number Placeholder 4"/>
          <p:cNvSpPr>
            <a:spLocks noGrp="1"/>
          </p:cNvSpPr>
          <p:nvPr>
            <p:ph type="sldNum" sz="quarter" idx="12"/>
          </p:nvPr>
        </p:nvSpPr>
        <p:spPr/>
        <p:txBody>
          <a:bodyPr/>
          <a:lstStyle/>
          <a:p>
            <a:fld id="{1B510175-9CF4-4DD8-986E-D35E32228BB6}" type="slidenum">
              <a:rPr lang="en-US" smtClean="0"/>
              <a:t>24</a:t>
            </a:fld>
            <a:endParaRPr lang="en-US"/>
          </a:p>
        </p:txBody>
      </p:sp>
    </p:spTree>
    <p:extLst>
      <p:ext uri="{BB962C8B-B14F-4D97-AF65-F5344CB8AC3E}">
        <p14:creationId xmlns:p14="http://schemas.microsoft.com/office/powerpoint/2010/main" val="38891606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Acceptance criteria</a:t>
            </a:r>
            <a:endParaRPr lang="en-US" dirty="0"/>
          </a:p>
        </p:txBody>
      </p:sp>
      <p:sp>
        <p:nvSpPr>
          <p:cNvPr id="3" name="Content Placeholder 2"/>
          <p:cNvSpPr>
            <a:spLocks noGrp="1"/>
          </p:cNvSpPr>
          <p:nvPr>
            <p:ph idx="1"/>
          </p:nvPr>
        </p:nvSpPr>
        <p:spPr/>
        <p:txBody>
          <a:bodyPr/>
          <a:lstStyle/>
          <a:p>
            <a:pPr lvl="0" fontAlgn="base"/>
            <a:r>
              <a:rPr lang="en-US" dirty="0" smtClean="0"/>
              <a:t>The list of fraternities are displayed based on the university registered by the user.</a:t>
            </a:r>
          </a:p>
          <a:p>
            <a:pPr lvl="0" fontAlgn="base"/>
            <a:r>
              <a:rPr lang="en-US" dirty="0" smtClean="0"/>
              <a:t>The fraternities not related to the user location are not visible.</a:t>
            </a:r>
          </a:p>
          <a:p>
            <a:pPr lvl="0" fontAlgn="base"/>
            <a:r>
              <a:rPr lang="en-US" dirty="0" smtClean="0"/>
              <a:t>User can claim request by selecting a fraternity near to him/her.</a:t>
            </a:r>
          </a:p>
          <a:p>
            <a:pPr lvl="0" fontAlgn="base"/>
            <a:r>
              <a:rPr lang="en-US" dirty="0" smtClean="0"/>
              <a:t>The host user will assign a guard to the request.</a:t>
            </a:r>
          </a:p>
          <a:p>
            <a:endParaRPr lang="en-US" dirty="0"/>
          </a:p>
        </p:txBody>
      </p:sp>
      <p:sp>
        <p:nvSpPr>
          <p:cNvPr id="4" name="TextBox 3"/>
          <p:cNvSpPr txBox="1"/>
          <p:nvPr/>
        </p:nvSpPr>
        <p:spPr>
          <a:xfrm>
            <a:off x="8986838" y="6176963"/>
            <a:ext cx="2714625" cy="400110"/>
          </a:xfrm>
          <a:prstGeom prst="rect">
            <a:avLst/>
          </a:prstGeom>
          <a:noFill/>
        </p:spPr>
        <p:txBody>
          <a:bodyPr wrap="square" rtlCol="0">
            <a:spAutoFit/>
          </a:bodyPr>
          <a:lstStyle/>
          <a:p>
            <a:r>
              <a:rPr lang="en-US" sz="2000" dirty="0" smtClean="0"/>
              <a:t>Manoj Kumar Are</a:t>
            </a:r>
            <a:endParaRPr lang="en-US" sz="2000" dirty="0"/>
          </a:p>
        </p:txBody>
      </p:sp>
      <p:sp>
        <p:nvSpPr>
          <p:cNvPr id="5" name="Slide Number Placeholder 4"/>
          <p:cNvSpPr>
            <a:spLocks noGrp="1"/>
          </p:cNvSpPr>
          <p:nvPr>
            <p:ph type="sldNum" sz="quarter" idx="12"/>
          </p:nvPr>
        </p:nvSpPr>
        <p:spPr/>
        <p:txBody>
          <a:bodyPr/>
          <a:lstStyle/>
          <a:p>
            <a:fld id="{1B510175-9CF4-4DD8-986E-D35E32228BB6}" type="slidenum">
              <a:rPr lang="en-US" smtClean="0"/>
              <a:t>25</a:t>
            </a:fld>
            <a:endParaRPr lang="en-US"/>
          </a:p>
        </p:txBody>
      </p:sp>
    </p:spTree>
    <p:extLst>
      <p:ext uri="{BB962C8B-B14F-4D97-AF65-F5344CB8AC3E}">
        <p14:creationId xmlns:p14="http://schemas.microsoft.com/office/powerpoint/2010/main" val="42233200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Managing UAT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9213" y="2743987"/>
            <a:ext cx="8915400" cy="2557476"/>
          </a:xfrm>
        </p:spPr>
      </p:pic>
      <p:graphicFrame>
        <p:nvGraphicFramePr>
          <p:cNvPr id="5" name="Table 4"/>
          <p:cNvGraphicFramePr>
            <a:graphicFrameLocks noGrp="1"/>
          </p:cNvGraphicFramePr>
          <p:nvPr>
            <p:extLst/>
          </p:nvPr>
        </p:nvGraphicFramePr>
        <p:xfrm>
          <a:off x="9253182" y="6311899"/>
          <a:ext cx="1978925" cy="365760"/>
        </p:xfrm>
        <a:graphic>
          <a:graphicData uri="http://schemas.openxmlformats.org/drawingml/2006/table">
            <a:tbl>
              <a:tblPr firstRow="1" bandRow="1">
                <a:tableStyleId>{2D5ABB26-0587-4C30-8999-92F81FD0307C}</a:tableStyleId>
              </a:tblPr>
              <a:tblGrid>
                <a:gridCol w="1978925"/>
              </a:tblGrid>
              <a:tr h="211731">
                <a:tc>
                  <a:txBody>
                    <a:bodyPr/>
                    <a:lstStyle/>
                    <a:p>
                      <a:r>
                        <a:rPr lang="en-US" b="1" dirty="0" smtClean="0"/>
                        <a:t>Maruthi Chava</a:t>
                      </a:r>
                      <a:endParaRPr lang="en-US" b="1" dirty="0"/>
                    </a:p>
                  </a:txBody>
                  <a:tcPr/>
                </a:tc>
              </a:tr>
            </a:tbl>
          </a:graphicData>
        </a:graphic>
      </p:graphicFrame>
      <p:sp>
        <p:nvSpPr>
          <p:cNvPr id="3" name="Slide Number Placeholder 2"/>
          <p:cNvSpPr>
            <a:spLocks noGrp="1"/>
          </p:cNvSpPr>
          <p:nvPr>
            <p:ph type="sldNum" sz="quarter" idx="12"/>
          </p:nvPr>
        </p:nvSpPr>
        <p:spPr/>
        <p:txBody>
          <a:bodyPr/>
          <a:lstStyle/>
          <a:p>
            <a:fld id="{1B510175-9CF4-4DD8-986E-D35E32228BB6}" type="slidenum">
              <a:rPr lang="en-US" smtClean="0"/>
              <a:t>26</a:t>
            </a:fld>
            <a:endParaRPr lang="en-US"/>
          </a:p>
        </p:txBody>
      </p:sp>
    </p:spTree>
    <p:extLst>
      <p:ext uri="{BB962C8B-B14F-4D97-AF65-F5344CB8AC3E}">
        <p14:creationId xmlns:p14="http://schemas.microsoft.com/office/powerpoint/2010/main" val="42239173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Managing UAT</a:t>
            </a:r>
            <a:endParaRPr lang="en-US" dirty="0"/>
          </a:p>
        </p:txBody>
      </p:sp>
      <p:sp>
        <p:nvSpPr>
          <p:cNvPr id="3" name="Content Placeholder 2"/>
          <p:cNvSpPr>
            <a:spLocks noGrp="1"/>
          </p:cNvSpPr>
          <p:nvPr>
            <p:ph idx="1"/>
          </p:nvPr>
        </p:nvSpPr>
        <p:spPr>
          <a:xfrm>
            <a:off x="569794" y="1690688"/>
            <a:ext cx="8915400" cy="3777622"/>
          </a:xfrm>
        </p:spPr>
        <p:txBody>
          <a:bodyPr/>
          <a:lstStyle/>
          <a:p>
            <a:pPr marL="0" indent="0">
              <a:buNone/>
            </a:pPr>
            <a:r>
              <a:rPr lang="en-US" dirty="0" smtClean="0"/>
              <a:t>1. Get the right tools for the job</a:t>
            </a:r>
          </a:p>
          <a:p>
            <a:pPr marL="0" indent="0">
              <a:buNone/>
            </a:pPr>
            <a:r>
              <a:rPr lang="en-US" dirty="0" smtClean="0"/>
              <a:t>The tools should meet the requirements in the 5 key areas </a:t>
            </a:r>
          </a:p>
          <a:p>
            <a:pPr lvl="1"/>
            <a:r>
              <a:rPr lang="en-US" dirty="0" smtClean="0"/>
              <a:t>workflow configuration</a:t>
            </a:r>
          </a:p>
          <a:p>
            <a:pPr lvl="1"/>
            <a:r>
              <a:rPr lang="en-US" dirty="0" smtClean="0"/>
              <a:t>custom fields</a:t>
            </a:r>
          </a:p>
          <a:p>
            <a:pPr lvl="1"/>
            <a:r>
              <a:rPr lang="en-US" dirty="0" smtClean="0"/>
              <a:t>easy </a:t>
            </a:r>
            <a:r>
              <a:rPr lang="en-US" dirty="0"/>
              <a:t>to use </a:t>
            </a:r>
            <a:r>
              <a:rPr lang="en-US" dirty="0" smtClean="0"/>
              <a:t>filters</a:t>
            </a:r>
          </a:p>
          <a:p>
            <a:pPr lvl="1"/>
            <a:r>
              <a:rPr lang="en-US" dirty="0" smtClean="0"/>
              <a:t>clear reporting/dashboards</a:t>
            </a:r>
          </a:p>
          <a:p>
            <a:pPr lvl="1"/>
            <a:r>
              <a:rPr lang="en-US" dirty="0" smtClean="0"/>
              <a:t>access control</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7494" y="2603216"/>
            <a:ext cx="6660109" cy="3753134"/>
          </a:xfrm>
          <a:prstGeom prst="rect">
            <a:avLst/>
          </a:prstGeom>
        </p:spPr>
      </p:pic>
      <p:graphicFrame>
        <p:nvGraphicFramePr>
          <p:cNvPr id="5" name="Table 4"/>
          <p:cNvGraphicFramePr>
            <a:graphicFrameLocks noGrp="1"/>
          </p:cNvGraphicFramePr>
          <p:nvPr>
            <p:extLst/>
          </p:nvPr>
        </p:nvGraphicFramePr>
        <p:xfrm>
          <a:off x="9485194" y="6530264"/>
          <a:ext cx="1978925" cy="365760"/>
        </p:xfrm>
        <a:graphic>
          <a:graphicData uri="http://schemas.openxmlformats.org/drawingml/2006/table">
            <a:tbl>
              <a:tblPr firstRow="1" bandRow="1">
                <a:tableStyleId>{2D5ABB26-0587-4C30-8999-92F81FD0307C}</a:tableStyleId>
              </a:tblPr>
              <a:tblGrid>
                <a:gridCol w="1978925"/>
              </a:tblGrid>
              <a:tr h="211731">
                <a:tc>
                  <a:txBody>
                    <a:bodyPr/>
                    <a:lstStyle/>
                    <a:p>
                      <a:r>
                        <a:rPr lang="en-US" b="1" dirty="0" smtClean="0"/>
                        <a:t>Maruthi Chava</a:t>
                      </a:r>
                      <a:endParaRPr lang="en-US" b="1" dirty="0"/>
                    </a:p>
                  </a:txBody>
                  <a:tcPr/>
                </a:tc>
              </a:tr>
            </a:tbl>
          </a:graphicData>
        </a:graphic>
      </p:graphicFrame>
      <p:sp>
        <p:nvSpPr>
          <p:cNvPr id="6" name="Slide Number Placeholder 5"/>
          <p:cNvSpPr>
            <a:spLocks noGrp="1"/>
          </p:cNvSpPr>
          <p:nvPr>
            <p:ph type="sldNum" sz="quarter" idx="12"/>
          </p:nvPr>
        </p:nvSpPr>
        <p:spPr/>
        <p:txBody>
          <a:bodyPr/>
          <a:lstStyle/>
          <a:p>
            <a:fld id="{1B510175-9CF4-4DD8-986E-D35E32228BB6}" type="slidenum">
              <a:rPr lang="en-US" smtClean="0"/>
              <a:t>27</a:t>
            </a:fld>
            <a:endParaRPr lang="en-US"/>
          </a:p>
        </p:txBody>
      </p:sp>
    </p:spTree>
    <p:extLst>
      <p:ext uri="{BB962C8B-B14F-4D97-AF65-F5344CB8AC3E}">
        <p14:creationId xmlns:p14="http://schemas.microsoft.com/office/powerpoint/2010/main" val="36615308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t>Managing UAT</a:t>
            </a:r>
            <a:r>
              <a:rPr lang="en-US" b="1" dirty="0"/>
              <a:t/>
            </a:r>
            <a:br>
              <a:rPr lang="en-US" b="1" dirty="0"/>
            </a:br>
            <a:endParaRPr lang="en-US" dirty="0"/>
          </a:p>
        </p:txBody>
      </p:sp>
      <p:sp>
        <p:nvSpPr>
          <p:cNvPr id="3" name="Content Placeholder 2"/>
          <p:cNvSpPr>
            <a:spLocks noGrp="1"/>
          </p:cNvSpPr>
          <p:nvPr>
            <p:ph idx="1"/>
          </p:nvPr>
        </p:nvSpPr>
        <p:spPr/>
        <p:txBody>
          <a:bodyPr>
            <a:normAutofit/>
          </a:bodyPr>
          <a:lstStyle/>
          <a:p>
            <a:pPr marL="0" indent="0" fontAlgn="base">
              <a:buNone/>
            </a:pPr>
            <a:r>
              <a:rPr lang="en-US" b="1" dirty="0" smtClean="0"/>
              <a:t>Co-ordination and Communication with client</a:t>
            </a:r>
            <a:endParaRPr lang="en-US" dirty="0" smtClean="0"/>
          </a:p>
          <a:p>
            <a:pPr fontAlgn="base"/>
            <a:r>
              <a:rPr lang="en-US" dirty="0" smtClean="0"/>
              <a:t>The supplier make sure the customer knows what is ready for testing.</a:t>
            </a:r>
          </a:p>
          <a:p>
            <a:pPr fontAlgn="base"/>
            <a:r>
              <a:rPr lang="en-US" dirty="0" smtClean="0"/>
              <a:t>The client  make sure the supplier  aware of the expected delivery dates.</a:t>
            </a:r>
          </a:p>
          <a:p>
            <a:pPr fontAlgn="base"/>
            <a:r>
              <a:rPr lang="en-US" dirty="0" smtClean="0"/>
              <a:t>Recommended to open channels</a:t>
            </a:r>
          </a:p>
          <a:p>
            <a:pPr lvl="1" fontAlgn="base"/>
            <a:r>
              <a:rPr lang="en-US" dirty="0" smtClean="0"/>
              <a:t> </a:t>
            </a:r>
            <a:r>
              <a:rPr lang="en-US" dirty="0"/>
              <a:t>Customer Project Manager to Supplier Project Manager</a:t>
            </a:r>
            <a:r>
              <a:rPr lang="en-US" dirty="0" smtClean="0"/>
              <a:t>.</a:t>
            </a:r>
          </a:p>
          <a:p>
            <a:pPr lvl="1" fontAlgn="base"/>
            <a:r>
              <a:rPr lang="en-US" dirty="0" smtClean="0"/>
              <a:t> </a:t>
            </a:r>
            <a:r>
              <a:rPr lang="en-US" dirty="0"/>
              <a:t>Customer Tester to Supplier Tester. </a:t>
            </a:r>
          </a:p>
        </p:txBody>
      </p:sp>
      <p:graphicFrame>
        <p:nvGraphicFramePr>
          <p:cNvPr id="4" name="Table 3"/>
          <p:cNvGraphicFramePr>
            <a:graphicFrameLocks noGrp="1"/>
          </p:cNvGraphicFramePr>
          <p:nvPr>
            <p:extLst/>
          </p:nvPr>
        </p:nvGraphicFramePr>
        <p:xfrm>
          <a:off x="9526138" y="6311900"/>
          <a:ext cx="1596787" cy="365760"/>
        </p:xfrm>
        <a:graphic>
          <a:graphicData uri="http://schemas.openxmlformats.org/drawingml/2006/table">
            <a:tbl>
              <a:tblPr firstRow="1" bandRow="1">
                <a:tableStyleId>{2D5ABB26-0587-4C30-8999-92F81FD0307C}</a:tableStyleId>
              </a:tblPr>
              <a:tblGrid>
                <a:gridCol w="1596787"/>
              </a:tblGrid>
              <a:tr h="211731">
                <a:tc>
                  <a:txBody>
                    <a:bodyPr/>
                    <a:lstStyle/>
                    <a:p>
                      <a:r>
                        <a:rPr lang="en-US" b="1" dirty="0" smtClean="0"/>
                        <a:t>Maruthi Chava</a:t>
                      </a:r>
                      <a:endParaRPr lang="en-US" b="1" dirty="0"/>
                    </a:p>
                  </a:txBody>
                  <a:tcPr/>
                </a:tc>
              </a:tr>
            </a:tbl>
          </a:graphicData>
        </a:graphic>
      </p:graphicFrame>
      <p:sp>
        <p:nvSpPr>
          <p:cNvPr id="5" name="Slide Number Placeholder 4"/>
          <p:cNvSpPr>
            <a:spLocks noGrp="1"/>
          </p:cNvSpPr>
          <p:nvPr>
            <p:ph type="sldNum" sz="quarter" idx="12"/>
          </p:nvPr>
        </p:nvSpPr>
        <p:spPr/>
        <p:txBody>
          <a:bodyPr/>
          <a:lstStyle/>
          <a:p>
            <a:fld id="{1B510175-9CF4-4DD8-986E-D35E32228BB6}" type="slidenum">
              <a:rPr lang="en-US" smtClean="0"/>
              <a:t>28</a:t>
            </a:fld>
            <a:endParaRPr lang="en-US"/>
          </a:p>
        </p:txBody>
      </p:sp>
    </p:spTree>
    <p:extLst>
      <p:ext uri="{BB962C8B-B14F-4D97-AF65-F5344CB8AC3E}">
        <p14:creationId xmlns:p14="http://schemas.microsoft.com/office/powerpoint/2010/main" val="23302123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UAT</a:t>
            </a:r>
            <a:endParaRPr lang="en-US" dirty="0"/>
          </a:p>
        </p:txBody>
      </p:sp>
      <p:sp>
        <p:nvSpPr>
          <p:cNvPr id="3" name="Content Placeholder 2"/>
          <p:cNvSpPr>
            <a:spLocks noGrp="1"/>
          </p:cNvSpPr>
          <p:nvPr>
            <p:ph idx="1"/>
          </p:nvPr>
        </p:nvSpPr>
        <p:spPr>
          <a:xfrm>
            <a:off x="2152484" y="2108212"/>
            <a:ext cx="8915400" cy="3777622"/>
          </a:xfrm>
        </p:spPr>
        <p:txBody>
          <a:bodyPr>
            <a:normAutofit/>
          </a:bodyPr>
          <a:lstStyle/>
          <a:p>
            <a:pPr marL="0" indent="0">
              <a:buNone/>
            </a:pPr>
            <a:r>
              <a:rPr lang="en-US" b="1" dirty="0"/>
              <a:t>The Right Defect Tracking Process</a:t>
            </a:r>
          </a:p>
          <a:p>
            <a:pPr lvl="1"/>
            <a:r>
              <a:rPr lang="en-US" sz="3200" dirty="0" smtClean="0"/>
              <a:t>Open</a:t>
            </a:r>
          </a:p>
          <a:p>
            <a:pPr lvl="1"/>
            <a:r>
              <a:rPr lang="en-US" sz="3200" dirty="0" smtClean="0"/>
              <a:t>In Progress</a:t>
            </a:r>
          </a:p>
          <a:p>
            <a:pPr lvl="1"/>
            <a:r>
              <a:rPr lang="en-US" sz="3200" dirty="0" smtClean="0"/>
              <a:t>Resolved</a:t>
            </a:r>
          </a:p>
          <a:p>
            <a:pPr lvl="1"/>
            <a:r>
              <a:rPr lang="en-US" sz="3200" dirty="0" smtClean="0"/>
              <a:t>In Test</a:t>
            </a:r>
          </a:p>
          <a:p>
            <a:pPr lvl="1"/>
            <a:r>
              <a:rPr lang="en-US" sz="3200" dirty="0" smtClean="0"/>
              <a:t>Reopened</a:t>
            </a:r>
          </a:p>
          <a:p>
            <a:pPr lvl="1"/>
            <a:r>
              <a:rPr lang="en-US" sz="3200" dirty="0" smtClean="0"/>
              <a:t>Closed</a:t>
            </a:r>
            <a:endParaRPr lang="en-US" sz="3200" dirty="0"/>
          </a:p>
        </p:txBody>
      </p:sp>
      <p:pic>
        <p:nvPicPr>
          <p:cNvPr id="1026" name="Picture 2" descr="https://media.licdn.com/mpr/mpr/shrinknp_800_800/AAEAAQAAAAAAAAPlAAAAJDJkNWRmYWE0LTAzMmItNDA3My04YzIwLWFmOWI4NGI4MWIxN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7566" y="1252419"/>
            <a:ext cx="5276234" cy="463341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p:cNvGraphicFramePr>
            <a:graphicFrameLocks noGrp="1"/>
          </p:cNvGraphicFramePr>
          <p:nvPr>
            <p:extLst/>
          </p:nvPr>
        </p:nvGraphicFramePr>
        <p:xfrm>
          <a:off x="9253182" y="6311899"/>
          <a:ext cx="1978925" cy="365760"/>
        </p:xfrm>
        <a:graphic>
          <a:graphicData uri="http://schemas.openxmlformats.org/drawingml/2006/table">
            <a:tbl>
              <a:tblPr firstRow="1" bandRow="1">
                <a:tableStyleId>{2D5ABB26-0587-4C30-8999-92F81FD0307C}</a:tableStyleId>
              </a:tblPr>
              <a:tblGrid>
                <a:gridCol w="1978925"/>
              </a:tblGrid>
              <a:tr h="211731">
                <a:tc>
                  <a:txBody>
                    <a:bodyPr/>
                    <a:lstStyle/>
                    <a:p>
                      <a:r>
                        <a:rPr lang="en-US" b="1" dirty="0" smtClean="0"/>
                        <a:t>Maruthi Chava</a:t>
                      </a:r>
                      <a:endParaRPr lang="en-US" b="1" dirty="0"/>
                    </a:p>
                  </a:txBody>
                  <a:tcPr/>
                </a:tc>
              </a:tr>
            </a:tbl>
          </a:graphicData>
        </a:graphic>
      </p:graphicFrame>
      <p:sp>
        <p:nvSpPr>
          <p:cNvPr id="4" name="Slide Number Placeholder 3"/>
          <p:cNvSpPr>
            <a:spLocks noGrp="1"/>
          </p:cNvSpPr>
          <p:nvPr>
            <p:ph type="sldNum" sz="quarter" idx="12"/>
          </p:nvPr>
        </p:nvSpPr>
        <p:spPr/>
        <p:txBody>
          <a:bodyPr/>
          <a:lstStyle/>
          <a:p>
            <a:fld id="{1B510175-9CF4-4DD8-986E-D35E32228BB6}" type="slidenum">
              <a:rPr lang="en-US" smtClean="0"/>
              <a:t>29</a:t>
            </a:fld>
            <a:endParaRPr lang="en-US"/>
          </a:p>
        </p:txBody>
      </p:sp>
    </p:spTree>
    <p:extLst>
      <p:ext uri="{BB962C8B-B14F-4D97-AF65-F5344CB8AC3E}">
        <p14:creationId xmlns:p14="http://schemas.microsoft.com/office/powerpoint/2010/main" val="28108730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small video about UAT</a:t>
            </a:r>
            <a:endParaRPr lang="en-US" dirty="0"/>
          </a:p>
        </p:txBody>
      </p:sp>
      <p:sp>
        <p:nvSpPr>
          <p:cNvPr id="3" name="Rectangle 2"/>
          <p:cNvSpPr/>
          <p:nvPr/>
        </p:nvSpPr>
        <p:spPr>
          <a:xfrm>
            <a:off x="9161207" y="5852133"/>
            <a:ext cx="2192593" cy="4916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n w="0"/>
                <a:solidFill>
                  <a:schemeClr val="tx1"/>
                </a:solidFill>
                <a:effectLst>
                  <a:outerShdw blurRad="38100" dist="19050" dir="2700000" algn="tl" rotWithShape="0">
                    <a:schemeClr val="dk1">
                      <a:alpha val="40000"/>
                    </a:schemeClr>
                  </a:outerShdw>
                </a:effectLst>
              </a:rPr>
              <a:t>Bhanu</a:t>
            </a:r>
            <a:r>
              <a:rPr lang="en-US" dirty="0" smtClean="0">
                <a:ln w="0"/>
                <a:solidFill>
                  <a:schemeClr val="tx1"/>
                </a:solidFill>
                <a:effectLst>
                  <a:outerShdw blurRad="38100" dist="19050" dir="2700000" algn="tl" rotWithShape="0">
                    <a:schemeClr val="dk1">
                      <a:alpha val="40000"/>
                    </a:schemeClr>
                  </a:outerShdw>
                </a:effectLst>
              </a:rPr>
              <a:t> </a:t>
            </a:r>
            <a:r>
              <a:rPr lang="en-US" dirty="0" err="1" smtClean="0">
                <a:ln w="0"/>
                <a:solidFill>
                  <a:schemeClr val="tx1"/>
                </a:solidFill>
                <a:effectLst>
                  <a:outerShdw blurRad="38100" dist="19050" dir="2700000" algn="tl" rotWithShape="0">
                    <a:schemeClr val="dk1">
                      <a:alpha val="40000"/>
                    </a:schemeClr>
                  </a:outerShdw>
                </a:effectLst>
              </a:rPr>
              <a:t>Teja</a:t>
            </a:r>
            <a:r>
              <a:rPr lang="en-US" dirty="0" smtClean="0">
                <a:ln w="0"/>
                <a:solidFill>
                  <a:schemeClr val="tx1"/>
                </a:solidFill>
                <a:effectLst>
                  <a:outerShdw blurRad="38100" dist="19050" dir="2700000" algn="tl" rotWithShape="0">
                    <a:schemeClr val="dk1">
                      <a:alpha val="40000"/>
                    </a:schemeClr>
                  </a:outerShdw>
                </a:effectLst>
              </a:rPr>
              <a:t> </a:t>
            </a:r>
            <a:r>
              <a:rPr lang="en-US" dirty="0" err="1" smtClean="0">
                <a:ln w="0"/>
                <a:solidFill>
                  <a:schemeClr val="tx1"/>
                </a:solidFill>
                <a:effectLst>
                  <a:outerShdw blurRad="38100" dist="19050" dir="2700000" algn="tl" rotWithShape="0">
                    <a:schemeClr val="dk1">
                      <a:alpha val="40000"/>
                    </a:schemeClr>
                  </a:outerShdw>
                </a:effectLst>
              </a:rPr>
              <a:t>Kurucheti</a:t>
            </a:r>
            <a:endParaRPr lang="en-US" dirty="0">
              <a:ln w="0"/>
              <a:solidFill>
                <a:schemeClr val="tx1"/>
              </a:solidFill>
              <a:effectLst>
                <a:outerShdw blurRad="38100" dist="19050" dir="2700000" algn="tl" rotWithShape="0">
                  <a:schemeClr val="dk1">
                    <a:alpha val="40000"/>
                  </a:schemeClr>
                </a:outerShdw>
              </a:effectLst>
            </a:endParaRPr>
          </a:p>
        </p:txBody>
      </p:sp>
      <p:sp>
        <p:nvSpPr>
          <p:cNvPr id="4" name="Slide Number Placeholder 3"/>
          <p:cNvSpPr>
            <a:spLocks noGrp="1"/>
          </p:cNvSpPr>
          <p:nvPr>
            <p:ph type="sldNum" sz="quarter" idx="12"/>
          </p:nvPr>
        </p:nvSpPr>
        <p:spPr/>
        <p:txBody>
          <a:bodyPr/>
          <a:lstStyle/>
          <a:p>
            <a:fld id="{1B510175-9CF4-4DD8-986E-D35E32228BB6}" type="slidenum">
              <a:rPr lang="en-US" smtClean="0"/>
              <a:t>3</a:t>
            </a:fld>
            <a:endParaRPr lang="en-US"/>
          </a:p>
        </p:txBody>
      </p:sp>
      <p:pic>
        <p:nvPicPr>
          <p:cNvPr id="5" name="CNET News- Steve Jobs' demo fail">
            <a:hlinkClick r:id="" action="ppaction://media"/>
          </p:cNvPr>
          <p:cNvPicPr>
            <a:picLocks noChangeAspect="1"/>
          </p:cNvPicPr>
          <p:nvPr>
            <a:videoFile r:link="rId1"/>
            <p:extLst>
              <p:ext uri="{DAA4B4D4-6D71-4841-9C94-3DE7FCFB9230}">
                <p14:media xmlns:p14="http://schemas.microsoft.com/office/powerpoint/2010/main" r:embed="rId2">
                  <p14:trim st="17054" end="208000.1555"/>
                </p14:media>
              </p:ext>
            </p:extLst>
          </p:nvPr>
        </p:nvPicPr>
        <p:blipFill>
          <a:blip r:embed="rId4"/>
          <a:stretch>
            <a:fillRect/>
          </a:stretch>
        </p:blipFill>
        <p:spPr>
          <a:xfrm>
            <a:off x="447962" y="1813810"/>
            <a:ext cx="7886570" cy="3670226"/>
          </a:xfrm>
          <a:prstGeom prst="rect">
            <a:avLst/>
          </a:prstGeom>
        </p:spPr>
      </p:pic>
    </p:spTree>
    <p:extLst>
      <p:ext uri="{BB962C8B-B14F-4D97-AF65-F5344CB8AC3E}">
        <p14:creationId xmlns:p14="http://schemas.microsoft.com/office/powerpoint/2010/main" val="32714578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fullScrn="1">
              <p:cMediaNode vol="80000">
                <p:cTn id="7" fill="hold" display="0">
                  <p:stCondLst>
                    <p:cond delay="indefinite"/>
                  </p:stCondLst>
                </p:cTn>
                <p:tgtEl>
                  <p:spTgt spid="5"/>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UAT</a:t>
            </a:r>
            <a:endParaRPr lang="en-US" dirty="0"/>
          </a:p>
        </p:txBody>
      </p:sp>
      <p:sp>
        <p:nvSpPr>
          <p:cNvPr id="3" name="Content Placeholder 2"/>
          <p:cNvSpPr>
            <a:spLocks noGrp="1"/>
          </p:cNvSpPr>
          <p:nvPr>
            <p:ph idx="1"/>
          </p:nvPr>
        </p:nvSpPr>
        <p:spPr/>
        <p:txBody>
          <a:bodyPr>
            <a:normAutofit/>
          </a:bodyPr>
          <a:lstStyle/>
          <a:p>
            <a:pPr marL="0" indent="0" fontAlgn="base">
              <a:buNone/>
            </a:pPr>
            <a:r>
              <a:rPr lang="en-US" b="1" dirty="0"/>
              <a:t>Getting Communication Right with Distributed </a:t>
            </a:r>
            <a:r>
              <a:rPr lang="en-US" b="1" dirty="0" smtClean="0"/>
              <a:t>Teams</a:t>
            </a:r>
            <a:endParaRPr lang="en-US" b="1" dirty="0"/>
          </a:p>
          <a:p>
            <a:pPr fontAlgn="base"/>
            <a:r>
              <a:rPr lang="en-US" dirty="0" smtClean="0"/>
              <a:t>Telephone</a:t>
            </a:r>
            <a:r>
              <a:rPr lang="en-US" dirty="0"/>
              <a:t>, chat, video conferencing and desktop </a:t>
            </a:r>
            <a:r>
              <a:rPr lang="en-US" dirty="0" smtClean="0"/>
              <a:t>sharing. </a:t>
            </a:r>
          </a:p>
          <a:p>
            <a:pPr lvl="1" fontAlgn="base"/>
            <a:r>
              <a:rPr lang="en-US" dirty="0" smtClean="0"/>
              <a:t>Contractors</a:t>
            </a:r>
          </a:p>
          <a:p>
            <a:pPr lvl="1" fontAlgn="base"/>
            <a:r>
              <a:rPr lang="en-US" dirty="0"/>
              <a:t>D</a:t>
            </a:r>
            <a:r>
              <a:rPr lang="en-US" dirty="0" smtClean="0"/>
              <a:t>ifferent companies</a:t>
            </a:r>
          </a:p>
          <a:p>
            <a:pPr lvl="1" fontAlgn="base"/>
            <a:r>
              <a:rPr lang="en-US" dirty="0"/>
              <a:t>D</a:t>
            </a:r>
            <a:r>
              <a:rPr lang="en-US" dirty="0" smtClean="0"/>
              <a:t>ifferent operating</a:t>
            </a:r>
            <a:endParaRPr lang="en-US" b="1" dirty="0"/>
          </a:p>
        </p:txBody>
      </p:sp>
      <p:graphicFrame>
        <p:nvGraphicFramePr>
          <p:cNvPr id="4" name="Table 3"/>
          <p:cNvGraphicFramePr>
            <a:graphicFrameLocks noGrp="1"/>
          </p:cNvGraphicFramePr>
          <p:nvPr>
            <p:extLst/>
          </p:nvPr>
        </p:nvGraphicFramePr>
        <p:xfrm>
          <a:off x="9253182" y="6325547"/>
          <a:ext cx="1978925" cy="365760"/>
        </p:xfrm>
        <a:graphic>
          <a:graphicData uri="http://schemas.openxmlformats.org/drawingml/2006/table">
            <a:tbl>
              <a:tblPr firstRow="1" bandRow="1">
                <a:tableStyleId>{2D5ABB26-0587-4C30-8999-92F81FD0307C}</a:tableStyleId>
              </a:tblPr>
              <a:tblGrid>
                <a:gridCol w="1978925"/>
              </a:tblGrid>
              <a:tr h="211731">
                <a:tc>
                  <a:txBody>
                    <a:bodyPr/>
                    <a:lstStyle/>
                    <a:p>
                      <a:r>
                        <a:rPr lang="en-US" b="1" dirty="0" smtClean="0"/>
                        <a:t>Maruthi Chava</a:t>
                      </a:r>
                      <a:endParaRPr lang="en-US" b="1" dirty="0"/>
                    </a:p>
                  </a:txBody>
                  <a:tcPr/>
                </a:tc>
              </a:tr>
            </a:tbl>
          </a:graphicData>
        </a:graphic>
      </p:graphicFrame>
      <p:sp>
        <p:nvSpPr>
          <p:cNvPr id="5" name="Slide Number Placeholder 4"/>
          <p:cNvSpPr>
            <a:spLocks noGrp="1"/>
          </p:cNvSpPr>
          <p:nvPr>
            <p:ph type="sldNum" sz="quarter" idx="12"/>
          </p:nvPr>
        </p:nvSpPr>
        <p:spPr/>
        <p:txBody>
          <a:bodyPr/>
          <a:lstStyle/>
          <a:p>
            <a:fld id="{1B510175-9CF4-4DD8-986E-D35E32228BB6}" type="slidenum">
              <a:rPr lang="en-US" smtClean="0"/>
              <a:t>30</a:t>
            </a:fld>
            <a:endParaRPr lang="en-US"/>
          </a:p>
        </p:txBody>
      </p:sp>
    </p:spTree>
    <p:extLst>
      <p:ext uri="{BB962C8B-B14F-4D97-AF65-F5344CB8AC3E}">
        <p14:creationId xmlns:p14="http://schemas.microsoft.com/office/powerpoint/2010/main" val="25045628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UAT</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Release Notes</a:t>
            </a:r>
            <a:endParaRPr lang="en-US" b="1" dirty="0"/>
          </a:p>
          <a:p>
            <a:pPr fontAlgn="base"/>
            <a:r>
              <a:rPr lang="en-US" dirty="0"/>
              <a:t>Are you tracking your defects effectively? </a:t>
            </a:r>
            <a:endParaRPr lang="en-US" dirty="0" smtClean="0"/>
          </a:p>
          <a:p>
            <a:pPr lvl="1" fontAlgn="base"/>
            <a:endParaRPr lang="en-US" dirty="0" smtClean="0"/>
          </a:p>
          <a:p>
            <a:pPr lvl="1" fontAlgn="base">
              <a:buFont typeface="Wingdings" panose="05000000000000000000" pitchFamily="2" charset="2"/>
              <a:buChar char="Ø"/>
            </a:pPr>
            <a:r>
              <a:rPr lang="en-US" dirty="0" smtClean="0"/>
              <a:t>Bug fixes </a:t>
            </a:r>
            <a:r>
              <a:rPr lang="en-US" dirty="0"/>
              <a:t>before the product is delivered for UAT. </a:t>
            </a:r>
            <a:endParaRPr lang="en-US" dirty="0" smtClean="0"/>
          </a:p>
          <a:p>
            <a:pPr lvl="1" fontAlgn="base">
              <a:buFont typeface="Wingdings" panose="05000000000000000000" pitchFamily="2" charset="2"/>
              <a:buChar char="Ø"/>
            </a:pPr>
            <a:r>
              <a:rPr lang="en-US" dirty="0"/>
              <a:t>T</a:t>
            </a:r>
            <a:r>
              <a:rPr lang="en-US" dirty="0" smtClean="0"/>
              <a:t>he </a:t>
            </a:r>
            <a:r>
              <a:rPr lang="en-US" dirty="0"/>
              <a:t>customer has some confidence </a:t>
            </a:r>
            <a:r>
              <a:rPr lang="en-US" dirty="0" smtClean="0"/>
              <a:t>on the process.</a:t>
            </a:r>
          </a:p>
          <a:p>
            <a:pPr lvl="1" fontAlgn="base">
              <a:buFont typeface="Wingdings" panose="05000000000000000000" pitchFamily="2" charset="2"/>
              <a:buChar char="Ø"/>
            </a:pPr>
            <a:r>
              <a:rPr lang="en-US" dirty="0" smtClean="0"/>
              <a:t> It </a:t>
            </a:r>
            <a:r>
              <a:rPr lang="en-US" dirty="0"/>
              <a:t>confirms </a:t>
            </a:r>
            <a:r>
              <a:rPr lang="en-US" dirty="0" smtClean="0"/>
              <a:t>the implementation/fixing </a:t>
            </a:r>
          </a:p>
          <a:p>
            <a:pPr marL="0" indent="0">
              <a:buNone/>
            </a:pPr>
            <a:endParaRPr lang="en-US" dirty="0"/>
          </a:p>
        </p:txBody>
      </p:sp>
      <p:graphicFrame>
        <p:nvGraphicFramePr>
          <p:cNvPr id="4" name="Table 3"/>
          <p:cNvGraphicFramePr>
            <a:graphicFrameLocks noGrp="1"/>
          </p:cNvGraphicFramePr>
          <p:nvPr>
            <p:extLst/>
          </p:nvPr>
        </p:nvGraphicFramePr>
        <p:xfrm>
          <a:off x="9253182" y="6311899"/>
          <a:ext cx="1978925" cy="365760"/>
        </p:xfrm>
        <a:graphic>
          <a:graphicData uri="http://schemas.openxmlformats.org/drawingml/2006/table">
            <a:tbl>
              <a:tblPr firstRow="1" bandRow="1">
                <a:tableStyleId>{2D5ABB26-0587-4C30-8999-92F81FD0307C}</a:tableStyleId>
              </a:tblPr>
              <a:tblGrid>
                <a:gridCol w="1978925"/>
              </a:tblGrid>
              <a:tr h="211731">
                <a:tc>
                  <a:txBody>
                    <a:bodyPr/>
                    <a:lstStyle/>
                    <a:p>
                      <a:r>
                        <a:rPr lang="en-US" b="1" dirty="0" smtClean="0"/>
                        <a:t>Maruthi Chava</a:t>
                      </a:r>
                      <a:endParaRPr lang="en-US" b="1" dirty="0"/>
                    </a:p>
                  </a:txBody>
                  <a:tcPr/>
                </a:tc>
              </a:tr>
            </a:tbl>
          </a:graphicData>
        </a:graphic>
      </p:graphicFrame>
      <p:sp>
        <p:nvSpPr>
          <p:cNvPr id="5" name="Slide Number Placeholder 4"/>
          <p:cNvSpPr>
            <a:spLocks noGrp="1"/>
          </p:cNvSpPr>
          <p:nvPr>
            <p:ph type="sldNum" sz="quarter" idx="12"/>
          </p:nvPr>
        </p:nvSpPr>
        <p:spPr/>
        <p:txBody>
          <a:bodyPr/>
          <a:lstStyle/>
          <a:p>
            <a:fld id="{1B510175-9CF4-4DD8-986E-D35E32228BB6}" type="slidenum">
              <a:rPr lang="en-US" smtClean="0"/>
              <a:t>31</a:t>
            </a:fld>
            <a:endParaRPr lang="en-US"/>
          </a:p>
        </p:txBody>
      </p:sp>
    </p:spTree>
    <p:extLst>
      <p:ext uri="{BB962C8B-B14F-4D97-AF65-F5344CB8AC3E}">
        <p14:creationId xmlns:p14="http://schemas.microsoft.com/office/powerpoint/2010/main" val="18247036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Managing UAT</a:t>
            </a:r>
            <a:endParaRPr lang="en-US" dirty="0"/>
          </a:p>
        </p:txBody>
      </p:sp>
      <p:sp>
        <p:nvSpPr>
          <p:cNvPr id="3" name="Content Placeholder 2"/>
          <p:cNvSpPr>
            <a:spLocks noGrp="1"/>
          </p:cNvSpPr>
          <p:nvPr>
            <p:ph idx="1"/>
          </p:nvPr>
        </p:nvSpPr>
        <p:spPr/>
        <p:txBody>
          <a:bodyPr>
            <a:normAutofit/>
          </a:bodyPr>
          <a:lstStyle/>
          <a:p>
            <a:pPr marL="0" indent="0">
              <a:buNone/>
            </a:pPr>
            <a:r>
              <a:rPr lang="en-US" b="1" dirty="0"/>
              <a:t>To Share or Not to Share</a:t>
            </a:r>
            <a:r>
              <a:rPr lang="en-US" b="1" dirty="0" smtClean="0"/>
              <a:t>?</a:t>
            </a:r>
          </a:p>
          <a:p>
            <a:pPr fontAlgn="base"/>
            <a:r>
              <a:rPr lang="en-US" dirty="0" smtClean="0"/>
              <a:t>Depends on sensitivity of data and project</a:t>
            </a:r>
            <a:endParaRPr lang="en-US" dirty="0"/>
          </a:p>
          <a:p>
            <a:pPr fontAlgn="base"/>
            <a:r>
              <a:rPr lang="en-US" dirty="0" smtClean="0"/>
              <a:t>This </a:t>
            </a:r>
            <a:r>
              <a:rPr lang="en-US" dirty="0"/>
              <a:t>project is </a:t>
            </a:r>
            <a:r>
              <a:rPr lang="en-US" dirty="0" smtClean="0"/>
              <a:t>available </a:t>
            </a:r>
            <a:r>
              <a:rPr lang="en-US" dirty="0"/>
              <a:t>to both supplier and customer</a:t>
            </a:r>
            <a:r>
              <a:rPr lang="en-US" dirty="0" smtClean="0"/>
              <a:t>.</a:t>
            </a:r>
          </a:p>
          <a:p>
            <a:pPr fontAlgn="base"/>
            <a:r>
              <a:rPr lang="en-US" dirty="0" smtClean="0"/>
              <a:t> Integrate customer </a:t>
            </a:r>
            <a:r>
              <a:rPr lang="en-US" dirty="0"/>
              <a:t>and supplier with their own defect tracking tools</a:t>
            </a:r>
            <a:r>
              <a:rPr lang="en-US" dirty="0" smtClean="0"/>
              <a:t>.</a:t>
            </a:r>
          </a:p>
          <a:p>
            <a:pPr fontAlgn="base"/>
            <a:r>
              <a:rPr lang="en-US" dirty="0" smtClean="0"/>
              <a:t>On </a:t>
            </a:r>
            <a:r>
              <a:rPr lang="en-US" dirty="0"/>
              <a:t>all the issues pertinent to the UAT project.</a:t>
            </a:r>
          </a:p>
          <a:p>
            <a:endParaRPr lang="en-US" b="1" dirty="0"/>
          </a:p>
          <a:p>
            <a:endParaRPr lang="en-US" dirty="0"/>
          </a:p>
        </p:txBody>
      </p:sp>
      <p:graphicFrame>
        <p:nvGraphicFramePr>
          <p:cNvPr id="4" name="Table 3"/>
          <p:cNvGraphicFramePr>
            <a:graphicFrameLocks noGrp="1"/>
          </p:cNvGraphicFramePr>
          <p:nvPr>
            <p:extLst/>
          </p:nvPr>
        </p:nvGraphicFramePr>
        <p:xfrm>
          <a:off x="9253182" y="6325547"/>
          <a:ext cx="1978925" cy="365760"/>
        </p:xfrm>
        <a:graphic>
          <a:graphicData uri="http://schemas.openxmlformats.org/drawingml/2006/table">
            <a:tbl>
              <a:tblPr firstRow="1" bandRow="1">
                <a:tableStyleId>{2D5ABB26-0587-4C30-8999-92F81FD0307C}</a:tableStyleId>
              </a:tblPr>
              <a:tblGrid>
                <a:gridCol w="1978925"/>
              </a:tblGrid>
              <a:tr h="211731">
                <a:tc>
                  <a:txBody>
                    <a:bodyPr/>
                    <a:lstStyle/>
                    <a:p>
                      <a:r>
                        <a:rPr lang="en-US" b="1" dirty="0" smtClean="0"/>
                        <a:t>Maruthi Chava</a:t>
                      </a:r>
                      <a:endParaRPr lang="en-US" b="1" dirty="0"/>
                    </a:p>
                  </a:txBody>
                  <a:tcPr/>
                </a:tc>
              </a:tr>
            </a:tbl>
          </a:graphicData>
        </a:graphic>
      </p:graphicFrame>
      <p:sp>
        <p:nvSpPr>
          <p:cNvPr id="5" name="Slide Number Placeholder 4"/>
          <p:cNvSpPr>
            <a:spLocks noGrp="1"/>
          </p:cNvSpPr>
          <p:nvPr>
            <p:ph type="sldNum" sz="quarter" idx="12"/>
          </p:nvPr>
        </p:nvSpPr>
        <p:spPr/>
        <p:txBody>
          <a:bodyPr/>
          <a:lstStyle/>
          <a:p>
            <a:fld id="{1B510175-9CF4-4DD8-986E-D35E32228BB6}" type="slidenum">
              <a:rPr lang="en-US" smtClean="0"/>
              <a:t>32</a:t>
            </a:fld>
            <a:endParaRPr lang="en-US"/>
          </a:p>
        </p:txBody>
      </p:sp>
    </p:spTree>
    <p:extLst>
      <p:ext uri="{BB962C8B-B14F-4D97-AF65-F5344CB8AC3E}">
        <p14:creationId xmlns:p14="http://schemas.microsoft.com/office/powerpoint/2010/main" val="35029619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UAT</a:t>
            </a:r>
            <a:endParaRPr lang="en-US" dirty="0"/>
          </a:p>
        </p:txBody>
      </p:sp>
      <p:sp>
        <p:nvSpPr>
          <p:cNvPr id="3" name="Content Placeholder 2"/>
          <p:cNvSpPr>
            <a:spLocks noGrp="1"/>
          </p:cNvSpPr>
          <p:nvPr>
            <p:ph idx="1"/>
          </p:nvPr>
        </p:nvSpPr>
        <p:spPr>
          <a:xfrm>
            <a:off x="726197" y="1690688"/>
            <a:ext cx="8915400" cy="3777622"/>
          </a:xfrm>
        </p:spPr>
        <p:txBody>
          <a:bodyPr>
            <a:normAutofit/>
          </a:bodyPr>
          <a:lstStyle/>
          <a:p>
            <a:pPr marL="0" indent="0">
              <a:buNone/>
            </a:pPr>
            <a:r>
              <a:rPr lang="en-US" b="1" dirty="0"/>
              <a:t>Training On Using The </a:t>
            </a:r>
            <a:r>
              <a:rPr lang="en-US" b="1" dirty="0" smtClean="0"/>
              <a:t>Tools</a:t>
            </a:r>
            <a:endParaRPr lang="en-US" b="1" dirty="0"/>
          </a:p>
          <a:p>
            <a:pPr fontAlgn="base"/>
            <a:r>
              <a:rPr lang="en-US" dirty="0" smtClean="0"/>
              <a:t>Use </a:t>
            </a:r>
            <a:r>
              <a:rPr lang="en-US" dirty="0"/>
              <a:t>the right tool for the </a:t>
            </a:r>
            <a:r>
              <a:rPr lang="en-US" dirty="0" smtClean="0"/>
              <a:t>job.</a:t>
            </a:r>
          </a:p>
          <a:p>
            <a:pPr fontAlgn="base"/>
            <a:r>
              <a:rPr lang="en-US" dirty="0" smtClean="0"/>
              <a:t>Implement on right data sets.</a:t>
            </a:r>
          </a:p>
          <a:p>
            <a:pPr fontAlgn="base"/>
            <a:r>
              <a:rPr lang="en-US" dirty="0" smtClean="0"/>
              <a:t>Training prevents time waste.</a:t>
            </a:r>
            <a:endParaRPr lang="en-US" dirty="0"/>
          </a:p>
          <a:p>
            <a:pPr marL="0" indent="0">
              <a:buNone/>
            </a:pPr>
            <a:endParaRPr lang="en-US" b="1" dirty="0"/>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9396" y="1400969"/>
            <a:ext cx="6678873" cy="5200650"/>
          </a:xfrm>
          <a:prstGeom prst="rect">
            <a:avLst/>
          </a:prstGeom>
        </p:spPr>
      </p:pic>
      <p:graphicFrame>
        <p:nvGraphicFramePr>
          <p:cNvPr id="6" name="Table 5"/>
          <p:cNvGraphicFramePr>
            <a:graphicFrameLocks noGrp="1"/>
          </p:cNvGraphicFramePr>
          <p:nvPr>
            <p:extLst/>
          </p:nvPr>
        </p:nvGraphicFramePr>
        <p:xfrm>
          <a:off x="9253182" y="6311899"/>
          <a:ext cx="1978925" cy="365760"/>
        </p:xfrm>
        <a:graphic>
          <a:graphicData uri="http://schemas.openxmlformats.org/drawingml/2006/table">
            <a:tbl>
              <a:tblPr firstRow="1" bandRow="1">
                <a:tableStyleId>{2D5ABB26-0587-4C30-8999-92F81FD0307C}</a:tableStyleId>
              </a:tblPr>
              <a:tblGrid>
                <a:gridCol w="1978925"/>
              </a:tblGrid>
              <a:tr h="211731">
                <a:tc>
                  <a:txBody>
                    <a:bodyPr/>
                    <a:lstStyle/>
                    <a:p>
                      <a:r>
                        <a:rPr lang="en-US" b="1" dirty="0" smtClean="0"/>
                        <a:t>Maruthi Chava</a:t>
                      </a:r>
                      <a:endParaRPr lang="en-US" b="1" dirty="0"/>
                    </a:p>
                  </a:txBody>
                  <a:tcPr/>
                </a:tc>
              </a:tr>
            </a:tbl>
          </a:graphicData>
        </a:graphic>
      </p:graphicFrame>
      <p:sp>
        <p:nvSpPr>
          <p:cNvPr id="4" name="Slide Number Placeholder 3"/>
          <p:cNvSpPr>
            <a:spLocks noGrp="1"/>
          </p:cNvSpPr>
          <p:nvPr>
            <p:ph type="sldNum" sz="quarter" idx="12"/>
          </p:nvPr>
        </p:nvSpPr>
        <p:spPr/>
        <p:txBody>
          <a:bodyPr/>
          <a:lstStyle/>
          <a:p>
            <a:fld id="{1B510175-9CF4-4DD8-986E-D35E32228BB6}" type="slidenum">
              <a:rPr lang="en-US" smtClean="0"/>
              <a:t>33</a:t>
            </a:fld>
            <a:endParaRPr lang="en-US"/>
          </a:p>
        </p:txBody>
      </p:sp>
    </p:spTree>
    <p:extLst>
      <p:ext uri="{BB962C8B-B14F-4D97-AF65-F5344CB8AC3E}">
        <p14:creationId xmlns:p14="http://schemas.microsoft.com/office/powerpoint/2010/main" val="42616418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UAT</a:t>
            </a:r>
            <a:endParaRPr lang="en-US" dirty="0"/>
          </a:p>
        </p:txBody>
      </p:sp>
      <p:sp>
        <p:nvSpPr>
          <p:cNvPr id="3" name="Content Placeholder 2"/>
          <p:cNvSpPr>
            <a:spLocks noGrp="1"/>
          </p:cNvSpPr>
          <p:nvPr>
            <p:ph idx="1"/>
          </p:nvPr>
        </p:nvSpPr>
        <p:spPr>
          <a:xfrm>
            <a:off x="838200" y="1690688"/>
            <a:ext cx="8915400" cy="3777622"/>
          </a:xfrm>
        </p:spPr>
        <p:txBody>
          <a:bodyPr>
            <a:normAutofit/>
          </a:bodyPr>
          <a:lstStyle/>
          <a:p>
            <a:pPr marL="0" indent="0">
              <a:buNone/>
            </a:pPr>
            <a:r>
              <a:rPr lang="en-US" b="1" dirty="0"/>
              <a:t>Regular Short and Sharp Defect Review Meetings</a:t>
            </a:r>
          </a:p>
          <a:p>
            <a:pPr fontAlgn="base"/>
            <a:r>
              <a:rPr lang="en-US" dirty="0" smtClean="0"/>
              <a:t>Its good </a:t>
            </a:r>
            <a:r>
              <a:rPr lang="en-US" dirty="0"/>
              <a:t>to have daily defect review </a:t>
            </a:r>
            <a:r>
              <a:rPr lang="en-US" dirty="0" smtClean="0"/>
              <a:t>meeting. </a:t>
            </a:r>
            <a:r>
              <a:rPr lang="en-US" dirty="0"/>
              <a:t>These meetings need to be short, </a:t>
            </a:r>
            <a:r>
              <a:rPr lang="en-US" dirty="0" smtClean="0"/>
              <a:t>sharp. </a:t>
            </a:r>
          </a:p>
          <a:p>
            <a:pPr lvl="1" fontAlgn="base"/>
            <a:r>
              <a:rPr lang="en-US" dirty="0" smtClean="0"/>
              <a:t>quick summary</a:t>
            </a:r>
            <a:endParaRPr lang="en-US" dirty="0"/>
          </a:p>
          <a:p>
            <a:pPr lvl="1" fontAlgn="base"/>
            <a:r>
              <a:rPr lang="en-US" dirty="0" smtClean="0"/>
              <a:t>check </a:t>
            </a:r>
            <a:r>
              <a:rPr lang="en-US" dirty="0"/>
              <a:t>priority and </a:t>
            </a:r>
            <a:r>
              <a:rPr lang="en-US" dirty="0" smtClean="0"/>
              <a:t>allocation</a:t>
            </a:r>
          </a:p>
          <a:p>
            <a:pPr lvl="1" fontAlgn="base"/>
            <a:r>
              <a:rPr lang="en-US" dirty="0" smtClean="0"/>
              <a:t>short </a:t>
            </a:r>
            <a:r>
              <a:rPr lang="en-US" dirty="0"/>
              <a:t>clarification if necessary</a:t>
            </a:r>
          </a:p>
          <a:p>
            <a:pPr marL="0" indent="0">
              <a:buNone/>
            </a:pP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2436" y="2980258"/>
            <a:ext cx="5472752" cy="2970166"/>
          </a:xfrm>
          <a:prstGeom prst="rect">
            <a:avLst/>
          </a:prstGeom>
        </p:spPr>
      </p:pic>
      <p:graphicFrame>
        <p:nvGraphicFramePr>
          <p:cNvPr id="6" name="Table 5"/>
          <p:cNvGraphicFramePr>
            <a:graphicFrameLocks noGrp="1"/>
          </p:cNvGraphicFramePr>
          <p:nvPr>
            <p:extLst/>
          </p:nvPr>
        </p:nvGraphicFramePr>
        <p:xfrm>
          <a:off x="9253182" y="6311899"/>
          <a:ext cx="1978925" cy="365760"/>
        </p:xfrm>
        <a:graphic>
          <a:graphicData uri="http://schemas.openxmlformats.org/drawingml/2006/table">
            <a:tbl>
              <a:tblPr firstRow="1" bandRow="1">
                <a:tableStyleId>{2D5ABB26-0587-4C30-8999-92F81FD0307C}</a:tableStyleId>
              </a:tblPr>
              <a:tblGrid>
                <a:gridCol w="1978925"/>
              </a:tblGrid>
              <a:tr h="211731">
                <a:tc>
                  <a:txBody>
                    <a:bodyPr/>
                    <a:lstStyle/>
                    <a:p>
                      <a:r>
                        <a:rPr lang="en-US" b="1" dirty="0" smtClean="0"/>
                        <a:t>Maruthi Chava</a:t>
                      </a:r>
                      <a:endParaRPr lang="en-US" b="1" dirty="0"/>
                    </a:p>
                  </a:txBody>
                  <a:tcPr/>
                </a:tc>
              </a:tr>
            </a:tbl>
          </a:graphicData>
        </a:graphic>
      </p:graphicFrame>
      <p:sp>
        <p:nvSpPr>
          <p:cNvPr id="4" name="Slide Number Placeholder 3"/>
          <p:cNvSpPr>
            <a:spLocks noGrp="1"/>
          </p:cNvSpPr>
          <p:nvPr>
            <p:ph type="sldNum" sz="quarter" idx="12"/>
          </p:nvPr>
        </p:nvSpPr>
        <p:spPr/>
        <p:txBody>
          <a:bodyPr/>
          <a:lstStyle/>
          <a:p>
            <a:fld id="{1B510175-9CF4-4DD8-986E-D35E32228BB6}" type="slidenum">
              <a:rPr lang="en-US" smtClean="0"/>
              <a:t>34</a:t>
            </a:fld>
            <a:endParaRPr lang="en-US"/>
          </a:p>
        </p:txBody>
      </p:sp>
    </p:spTree>
    <p:extLst>
      <p:ext uri="{BB962C8B-B14F-4D97-AF65-F5344CB8AC3E}">
        <p14:creationId xmlns:p14="http://schemas.microsoft.com/office/powerpoint/2010/main" val="8069343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Managing UAT</a:t>
            </a:r>
            <a:endParaRPr lang="en-US" dirty="0"/>
          </a:p>
        </p:txBody>
      </p:sp>
      <p:sp>
        <p:nvSpPr>
          <p:cNvPr id="3" name="Content Placeholder 2"/>
          <p:cNvSpPr>
            <a:spLocks noGrp="1"/>
          </p:cNvSpPr>
          <p:nvPr>
            <p:ph idx="1"/>
          </p:nvPr>
        </p:nvSpPr>
        <p:spPr>
          <a:xfrm>
            <a:off x="838200" y="1690688"/>
            <a:ext cx="8915400" cy="3777622"/>
          </a:xfrm>
        </p:spPr>
        <p:txBody>
          <a:bodyPr/>
          <a:lstStyle/>
          <a:p>
            <a:pPr marL="0" indent="0">
              <a:buNone/>
            </a:pPr>
            <a:r>
              <a:rPr lang="en-US" b="1" dirty="0"/>
              <a:t>Configure Shared Dashboards and Filters Right at the Start</a:t>
            </a:r>
          </a:p>
          <a:p>
            <a:r>
              <a:rPr lang="en-US" dirty="0" smtClean="0"/>
              <a:t>Tracking effort</a:t>
            </a:r>
          </a:p>
          <a:p>
            <a:r>
              <a:rPr lang="en-US" dirty="0" smtClean="0"/>
              <a:t>Make </a:t>
            </a:r>
            <a:r>
              <a:rPr lang="en-US" dirty="0"/>
              <a:t>decisions </a:t>
            </a:r>
            <a:endParaRPr lang="en-US" dirty="0" smtClean="0"/>
          </a:p>
          <a:p>
            <a:r>
              <a:rPr lang="en-US" dirty="0" smtClean="0"/>
              <a:t>Take action</a:t>
            </a:r>
          </a:p>
          <a:p>
            <a:r>
              <a:rPr lang="en-US" dirty="0" smtClean="0"/>
              <a:t>Balancing load</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1624" y="2565778"/>
            <a:ext cx="7232176" cy="3425589"/>
          </a:xfrm>
          <a:prstGeom prst="rect">
            <a:avLst/>
          </a:prstGeom>
        </p:spPr>
      </p:pic>
      <p:graphicFrame>
        <p:nvGraphicFramePr>
          <p:cNvPr id="5" name="Table 4"/>
          <p:cNvGraphicFramePr>
            <a:graphicFrameLocks noGrp="1"/>
          </p:cNvGraphicFramePr>
          <p:nvPr>
            <p:extLst/>
          </p:nvPr>
        </p:nvGraphicFramePr>
        <p:xfrm>
          <a:off x="9253182" y="6311899"/>
          <a:ext cx="1978925" cy="365760"/>
        </p:xfrm>
        <a:graphic>
          <a:graphicData uri="http://schemas.openxmlformats.org/drawingml/2006/table">
            <a:tbl>
              <a:tblPr firstRow="1" bandRow="1">
                <a:tableStyleId>{2D5ABB26-0587-4C30-8999-92F81FD0307C}</a:tableStyleId>
              </a:tblPr>
              <a:tblGrid>
                <a:gridCol w="1978925"/>
              </a:tblGrid>
              <a:tr h="211731">
                <a:tc>
                  <a:txBody>
                    <a:bodyPr/>
                    <a:lstStyle/>
                    <a:p>
                      <a:r>
                        <a:rPr lang="en-US" b="1" dirty="0" smtClean="0"/>
                        <a:t>Maruthi Chava</a:t>
                      </a:r>
                      <a:endParaRPr lang="en-US" b="1" dirty="0"/>
                    </a:p>
                  </a:txBody>
                  <a:tcPr/>
                </a:tc>
              </a:tr>
            </a:tbl>
          </a:graphicData>
        </a:graphic>
      </p:graphicFrame>
      <p:sp>
        <p:nvSpPr>
          <p:cNvPr id="6" name="Slide Number Placeholder 5"/>
          <p:cNvSpPr>
            <a:spLocks noGrp="1"/>
          </p:cNvSpPr>
          <p:nvPr>
            <p:ph type="sldNum" sz="quarter" idx="12"/>
          </p:nvPr>
        </p:nvSpPr>
        <p:spPr/>
        <p:txBody>
          <a:bodyPr/>
          <a:lstStyle/>
          <a:p>
            <a:fld id="{1B510175-9CF4-4DD8-986E-D35E32228BB6}" type="slidenum">
              <a:rPr lang="en-US" smtClean="0"/>
              <a:t>35</a:t>
            </a:fld>
            <a:endParaRPr lang="en-US"/>
          </a:p>
        </p:txBody>
      </p:sp>
    </p:spTree>
    <p:extLst>
      <p:ext uri="{BB962C8B-B14F-4D97-AF65-F5344CB8AC3E}">
        <p14:creationId xmlns:p14="http://schemas.microsoft.com/office/powerpoint/2010/main" val="172513594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Managing UAT</a:t>
            </a:r>
            <a:endParaRPr lang="en-US" dirty="0"/>
          </a:p>
        </p:txBody>
      </p:sp>
      <p:sp>
        <p:nvSpPr>
          <p:cNvPr id="3" name="Content Placeholder 2"/>
          <p:cNvSpPr>
            <a:spLocks noGrp="1"/>
          </p:cNvSpPr>
          <p:nvPr>
            <p:ph idx="1"/>
          </p:nvPr>
        </p:nvSpPr>
        <p:spPr/>
        <p:txBody>
          <a:bodyPr>
            <a:normAutofit/>
          </a:bodyPr>
          <a:lstStyle/>
          <a:p>
            <a:pPr marL="0" indent="0">
              <a:buNone/>
            </a:pPr>
            <a:r>
              <a:rPr lang="en-US" b="1" dirty="0"/>
              <a:t>Daily Status Reports</a:t>
            </a:r>
          </a:p>
          <a:p>
            <a:r>
              <a:rPr lang="en-US" dirty="0" smtClean="0"/>
              <a:t>Key points</a:t>
            </a:r>
          </a:p>
          <a:p>
            <a:r>
              <a:rPr lang="en-US" dirty="0" smtClean="0"/>
              <a:t>Test Coverage</a:t>
            </a:r>
          </a:p>
          <a:p>
            <a:r>
              <a:rPr lang="en-US" dirty="0" smtClean="0"/>
              <a:t>Top Priority Defects</a:t>
            </a:r>
          </a:p>
          <a:p>
            <a:r>
              <a:rPr lang="en-US" dirty="0" smtClean="0"/>
              <a:t>Test Blockers</a:t>
            </a:r>
          </a:p>
          <a:p>
            <a:r>
              <a:rPr lang="en-US" dirty="0" smtClean="0"/>
              <a:t>Defect Stats</a:t>
            </a:r>
            <a:endParaRPr lang="en-US" dirty="0"/>
          </a:p>
        </p:txBody>
      </p:sp>
      <p:graphicFrame>
        <p:nvGraphicFramePr>
          <p:cNvPr id="4" name="Table 3"/>
          <p:cNvGraphicFramePr>
            <a:graphicFrameLocks noGrp="1"/>
          </p:cNvGraphicFramePr>
          <p:nvPr>
            <p:extLst/>
          </p:nvPr>
        </p:nvGraphicFramePr>
        <p:xfrm>
          <a:off x="9253182" y="6311899"/>
          <a:ext cx="1978925" cy="365760"/>
        </p:xfrm>
        <a:graphic>
          <a:graphicData uri="http://schemas.openxmlformats.org/drawingml/2006/table">
            <a:tbl>
              <a:tblPr firstRow="1" bandRow="1">
                <a:tableStyleId>{2D5ABB26-0587-4C30-8999-92F81FD0307C}</a:tableStyleId>
              </a:tblPr>
              <a:tblGrid>
                <a:gridCol w="1978925"/>
              </a:tblGrid>
              <a:tr h="211731">
                <a:tc>
                  <a:txBody>
                    <a:bodyPr/>
                    <a:lstStyle/>
                    <a:p>
                      <a:r>
                        <a:rPr lang="en-US" b="1" dirty="0" smtClean="0"/>
                        <a:t>Maruthi Chava</a:t>
                      </a:r>
                      <a:endParaRPr lang="en-US" b="1" dirty="0"/>
                    </a:p>
                  </a:txBody>
                  <a:tcPr/>
                </a:tc>
              </a:tr>
            </a:tbl>
          </a:graphicData>
        </a:graphic>
      </p:graphicFrame>
      <p:sp>
        <p:nvSpPr>
          <p:cNvPr id="5" name="Slide Number Placeholder 4"/>
          <p:cNvSpPr>
            <a:spLocks noGrp="1"/>
          </p:cNvSpPr>
          <p:nvPr>
            <p:ph type="sldNum" sz="quarter" idx="12"/>
          </p:nvPr>
        </p:nvSpPr>
        <p:spPr/>
        <p:txBody>
          <a:bodyPr/>
          <a:lstStyle/>
          <a:p>
            <a:fld id="{1B510175-9CF4-4DD8-986E-D35E32228BB6}" type="slidenum">
              <a:rPr lang="en-US" smtClean="0"/>
              <a:t>36</a:t>
            </a:fld>
            <a:endParaRPr lang="en-US"/>
          </a:p>
        </p:txBody>
      </p:sp>
    </p:spTree>
    <p:extLst>
      <p:ext uri="{BB962C8B-B14F-4D97-AF65-F5344CB8AC3E}">
        <p14:creationId xmlns:p14="http://schemas.microsoft.com/office/powerpoint/2010/main" val="8490552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Managing UAT</a:t>
            </a:r>
            <a:endParaRPr lang="en-US" dirty="0"/>
          </a:p>
        </p:txBody>
      </p:sp>
      <p:sp>
        <p:nvSpPr>
          <p:cNvPr id="3" name="Content Placeholder 2"/>
          <p:cNvSpPr>
            <a:spLocks noGrp="1"/>
          </p:cNvSpPr>
          <p:nvPr>
            <p:ph idx="1"/>
          </p:nvPr>
        </p:nvSpPr>
        <p:spPr/>
        <p:txBody>
          <a:bodyPr>
            <a:normAutofit/>
          </a:bodyPr>
          <a:lstStyle/>
          <a:p>
            <a:pPr marL="0" indent="0">
              <a:buNone/>
            </a:pPr>
            <a:r>
              <a:rPr lang="en-US" sz="3000" b="1" dirty="0" smtClean="0"/>
              <a:t>People:</a:t>
            </a:r>
          </a:p>
          <a:p>
            <a:pPr fontAlgn="base"/>
            <a:r>
              <a:rPr lang="en-US" dirty="0"/>
              <a:t>If </a:t>
            </a:r>
            <a:r>
              <a:rPr lang="en-US" dirty="0" smtClean="0"/>
              <a:t>people work </a:t>
            </a:r>
            <a:r>
              <a:rPr lang="en-US" dirty="0"/>
              <a:t>together to deliver, </a:t>
            </a:r>
            <a:r>
              <a:rPr lang="en-US" dirty="0" smtClean="0"/>
              <a:t> they find </a:t>
            </a:r>
            <a:r>
              <a:rPr lang="en-US" dirty="0"/>
              <a:t>a way to succeed</a:t>
            </a:r>
            <a:r>
              <a:rPr lang="en-US" dirty="0" smtClean="0"/>
              <a:t>.</a:t>
            </a:r>
          </a:p>
          <a:p>
            <a:pPr fontAlgn="base"/>
            <a:r>
              <a:rPr lang="en-US" dirty="0"/>
              <a:t> </a:t>
            </a:r>
            <a:r>
              <a:rPr lang="en-US" dirty="0" smtClean="0"/>
              <a:t>The best thing you can do is find two people</a:t>
            </a:r>
          </a:p>
          <a:p>
            <a:pPr lvl="4" fontAlgn="base"/>
            <a:r>
              <a:rPr lang="en-US" sz="2800" dirty="0" smtClean="0"/>
              <a:t>One from client side</a:t>
            </a:r>
          </a:p>
          <a:p>
            <a:pPr lvl="4" fontAlgn="base"/>
            <a:r>
              <a:rPr lang="en-US" sz="2800" dirty="0" smtClean="0"/>
              <a:t>One from supplier side</a:t>
            </a:r>
            <a:endParaRPr lang="en-US" dirty="0"/>
          </a:p>
          <a:p>
            <a:pPr fontAlgn="base"/>
            <a:r>
              <a:rPr lang="en-US" dirty="0" smtClean="0"/>
              <a:t> They work </a:t>
            </a:r>
            <a:r>
              <a:rPr lang="en-US" dirty="0"/>
              <a:t>through the defect lists </a:t>
            </a:r>
            <a:r>
              <a:rPr lang="en-US" dirty="0" smtClean="0"/>
              <a:t>together and agree </a:t>
            </a:r>
            <a:r>
              <a:rPr lang="en-US" dirty="0"/>
              <a:t>what's going into each release.</a:t>
            </a:r>
          </a:p>
          <a:p>
            <a:pPr marL="0" indent="0">
              <a:buNone/>
            </a:pPr>
            <a:endParaRPr lang="en-US" b="1" dirty="0"/>
          </a:p>
        </p:txBody>
      </p:sp>
      <p:graphicFrame>
        <p:nvGraphicFramePr>
          <p:cNvPr id="4" name="Table 3"/>
          <p:cNvGraphicFramePr>
            <a:graphicFrameLocks noGrp="1"/>
          </p:cNvGraphicFramePr>
          <p:nvPr>
            <p:extLst/>
          </p:nvPr>
        </p:nvGraphicFramePr>
        <p:xfrm>
          <a:off x="9253182" y="6311899"/>
          <a:ext cx="1978925" cy="365760"/>
        </p:xfrm>
        <a:graphic>
          <a:graphicData uri="http://schemas.openxmlformats.org/drawingml/2006/table">
            <a:tbl>
              <a:tblPr firstRow="1" bandRow="1">
                <a:tableStyleId>{2D5ABB26-0587-4C30-8999-92F81FD0307C}</a:tableStyleId>
              </a:tblPr>
              <a:tblGrid>
                <a:gridCol w="1978925"/>
              </a:tblGrid>
              <a:tr h="211731">
                <a:tc>
                  <a:txBody>
                    <a:bodyPr/>
                    <a:lstStyle/>
                    <a:p>
                      <a:r>
                        <a:rPr lang="en-US" b="1" dirty="0" smtClean="0"/>
                        <a:t>Maruthi Chava</a:t>
                      </a:r>
                      <a:endParaRPr lang="en-US" b="1" dirty="0"/>
                    </a:p>
                  </a:txBody>
                  <a:tcPr/>
                </a:tc>
              </a:tr>
            </a:tbl>
          </a:graphicData>
        </a:graphic>
      </p:graphicFrame>
      <p:sp>
        <p:nvSpPr>
          <p:cNvPr id="5" name="Slide Number Placeholder 4"/>
          <p:cNvSpPr>
            <a:spLocks noGrp="1"/>
          </p:cNvSpPr>
          <p:nvPr>
            <p:ph type="sldNum" sz="quarter" idx="12"/>
          </p:nvPr>
        </p:nvSpPr>
        <p:spPr/>
        <p:txBody>
          <a:bodyPr/>
          <a:lstStyle/>
          <a:p>
            <a:fld id="{1B510175-9CF4-4DD8-986E-D35E32228BB6}" type="slidenum">
              <a:rPr lang="en-US" smtClean="0"/>
              <a:t>37</a:t>
            </a:fld>
            <a:endParaRPr lang="en-US"/>
          </a:p>
        </p:txBody>
      </p:sp>
    </p:spTree>
    <p:extLst>
      <p:ext uri="{BB962C8B-B14F-4D97-AF65-F5344CB8AC3E}">
        <p14:creationId xmlns:p14="http://schemas.microsoft.com/office/powerpoint/2010/main" val="107778720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Headings (UAM)</a:t>
            </a:r>
            <a:endParaRPr lang="en-US" dirty="0"/>
          </a:p>
        </p:txBody>
      </p:sp>
      <p:sp>
        <p:nvSpPr>
          <p:cNvPr id="3" name="Content Placeholder 2"/>
          <p:cNvSpPr>
            <a:spLocks noGrp="1"/>
          </p:cNvSpPr>
          <p:nvPr>
            <p:ph idx="1"/>
          </p:nvPr>
        </p:nvSpPr>
        <p:spPr/>
        <p:txBody>
          <a:bodyPr/>
          <a:lstStyle/>
          <a:p>
            <a:r>
              <a:rPr lang="en-US" dirty="0" smtClean="0"/>
              <a:t>Requirement serial number</a:t>
            </a:r>
          </a:p>
          <a:p>
            <a:r>
              <a:rPr lang="en-US" dirty="0" smtClean="0"/>
              <a:t>Description</a:t>
            </a:r>
          </a:p>
          <a:p>
            <a:r>
              <a:rPr lang="en-US" dirty="0" smtClean="0"/>
              <a:t>Expected Behavior</a:t>
            </a:r>
          </a:p>
          <a:p>
            <a:r>
              <a:rPr lang="en-US" dirty="0" smtClean="0"/>
              <a:t>Result</a:t>
            </a:r>
          </a:p>
          <a:p>
            <a:r>
              <a:rPr lang="en-US" dirty="0" smtClean="0"/>
              <a:t>Severity</a:t>
            </a:r>
          </a:p>
          <a:p>
            <a:r>
              <a:rPr lang="en-US" dirty="0" smtClean="0"/>
              <a:t>Comments		</a:t>
            </a:r>
          </a:p>
          <a:p>
            <a:pPr lvl="8"/>
            <a:endParaRPr lang="en-US" dirty="0"/>
          </a:p>
          <a:p>
            <a:pPr lvl="1"/>
            <a:endParaRPr lang="en-US" dirty="0" smtClean="0"/>
          </a:p>
          <a:p>
            <a:endParaRPr lang="en-US" dirty="0"/>
          </a:p>
        </p:txBody>
      </p:sp>
      <p:sp>
        <p:nvSpPr>
          <p:cNvPr id="4" name="TextBox 3"/>
          <p:cNvSpPr txBox="1"/>
          <p:nvPr/>
        </p:nvSpPr>
        <p:spPr>
          <a:xfrm>
            <a:off x="8255000" y="6146800"/>
            <a:ext cx="3695700" cy="369332"/>
          </a:xfrm>
          <a:prstGeom prst="rect">
            <a:avLst/>
          </a:prstGeom>
          <a:noFill/>
        </p:spPr>
        <p:txBody>
          <a:bodyPr wrap="square" rtlCol="0">
            <a:spAutoFit/>
          </a:bodyPr>
          <a:lstStyle/>
          <a:p>
            <a:r>
              <a:rPr lang="en-US" dirty="0" smtClean="0"/>
              <a:t>Prahasith Akkiraju</a:t>
            </a:r>
            <a:endParaRPr lang="en-US" dirty="0"/>
          </a:p>
        </p:txBody>
      </p:sp>
      <p:sp>
        <p:nvSpPr>
          <p:cNvPr id="5" name="Slide Number Placeholder 4"/>
          <p:cNvSpPr>
            <a:spLocks noGrp="1"/>
          </p:cNvSpPr>
          <p:nvPr>
            <p:ph type="sldNum" sz="quarter" idx="12"/>
          </p:nvPr>
        </p:nvSpPr>
        <p:spPr/>
        <p:txBody>
          <a:bodyPr/>
          <a:lstStyle/>
          <a:p>
            <a:fld id="{1B510175-9CF4-4DD8-986E-D35E32228BB6}" type="slidenum">
              <a:rPr lang="en-US" smtClean="0"/>
              <a:t>38</a:t>
            </a:fld>
            <a:endParaRPr lang="en-US"/>
          </a:p>
        </p:txBody>
      </p:sp>
    </p:spTree>
    <p:extLst>
      <p:ext uri="{BB962C8B-B14F-4D97-AF65-F5344CB8AC3E}">
        <p14:creationId xmlns:p14="http://schemas.microsoft.com/office/powerpoint/2010/main" val="291286376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863599" y="1555799"/>
          <a:ext cx="10515600" cy="4676777"/>
        </p:xfrm>
        <a:graphic>
          <a:graphicData uri="http://schemas.openxmlformats.org/drawingml/2006/table">
            <a:tbl>
              <a:tblPr firstRow="1" bandRow="1">
                <a:tableStyleId>{5C22544A-7EE6-4342-B048-85BDC9FD1C3A}</a:tableStyleId>
              </a:tblPr>
              <a:tblGrid>
                <a:gridCol w="2006600"/>
                <a:gridCol w="1498600"/>
                <a:gridCol w="1752600"/>
                <a:gridCol w="1651000"/>
                <a:gridCol w="1193800"/>
                <a:gridCol w="2413000"/>
              </a:tblGrid>
              <a:tr h="739777">
                <a:tc>
                  <a:txBody>
                    <a:bodyPr/>
                    <a:lstStyle/>
                    <a:p>
                      <a:r>
                        <a:rPr lang="en-US" dirty="0" smtClean="0">
                          <a:solidFill>
                            <a:schemeClr val="tx1"/>
                          </a:solidFill>
                        </a:rPr>
                        <a:t># Requirement No.</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solidFill>
                            <a:schemeClr val="tx1"/>
                          </a:solidFill>
                        </a:rPr>
                        <a:t>Description</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solidFill>
                            <a:schemeClr val="tx1"/>
                          </a:solidFill>
                        </a:rPr>
                        <a:t>Expected Behavior</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solidFill>
                            <a:schemeClr val="tx1"/>
                          </a:solidFill>
                        </a:rPr>
                        <a:t>Result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solidFill>
                            <a:schemeClr val="tx1"/>
                          </a:solidFill>
                        </a:rPr>
                        <a:t>Severity</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solidFill>
                            <a:schemeClr val="tx1"/>
                          </a:solidFill>
                        </a:rPr>
                        <a:t>Comments</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491192">
                <a:tc>
                  <a:txBody>
                    <a:bodyPr/>
                    <a:lstStyle/>
                    <a:p>
                      <a:r>
                        <a:rPr lang="en-US" dirty="0" smtClean="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solidFill>
                            <a:schemeClr val="tx1"/>
                          </a:solidFill>
                        </a:rPr>
                        <a:t>Login in</a:t>
                      </a:r>
                      <a:r>
                        <a:rPr lang="en-US" baseline="0" dirty="0" smtClean="0">
                          <a:solidFill>
                            <a:schemeClr val="tx1"/>
                          </a:solidFill>
                        </a:rPr>
                        <a:t> with the Facebook account credentials</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solidFill>
                            <a:schemeClr val="tx1"/>
                          </a:solidFill>
                        </a:rPr>
                        <a:t>It would show the home screen or will save the itinerary.</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solidFill>
                            <a:schemeClr val="tx1"/>
                          </a:solidFill>
                        </a:rPr>
                        <a:t>Pass</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solidFill>
                            <a:schemeClr val="tx1"/>
                          </a:solidFill>
                        </a:rPr>
                        <a:t>Medium</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491192">
                <a:tc>
                  <a:txBody>
                    <a:bodyPr/>
                    <a:lstStyle/>
                    <a:p>
                      <a:r>
                        <a:rPr lang="en-US" dirty="0" smtClean="0">
                          <a:solidFill>
                            <a:schemeClr val="tx1"/>
                          </a:solidFill>
                        </a:rPr>
                        <a:t>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solidFill>
                            <a:schemeClr val="tx1"/>
                          </a:solidFill>
                        </a:rPr>
                        <a:t>Edit the itinerary </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solidFill>
                            <a:schemeClr val="tx1"/>
                          </a:solidFill>
                        </a:rPr>
                        <a:t>It will the change the</a:t>
                      </a:r>
                      <a:r>
                        <a:rPr lang="en-US" baseline="0" dirty="0" smtClean="0">
                          <a:solidFill>
                            <a:schemeClr val="tx1"/>
                          </a:solidFill>
                        </a:rPr>
                        <a:t> time and dates accordingly</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solidFill>
                            <a:schemeClr val="tx1"/>
                          </a:solidFill>
                        </a:rPr>
                        <a:t>Fail</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solidFill>
                            <a:schemeClr val="tx1"/>
                          </a:solidFill>
                        </a:rPr>
                        <a:t>High</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solidFill>
                            <a:schemeClr val="tx1"/>
                          </a:solidFill>
                        </a:rPr>
                        <a:t>The times are not changing and they are</a:t>
                      </a:r>
                      <a:r>
                        <a:rPr lang="en-US" baseline="0" dirty="0" smtClean="0">
                          <a:solidFill>
                            <a:schemeClr val="tx1"/>
                          </a:solidFill>
                        </a:rPr>
                        <a:t> synchronized properly.</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954616">
                <a:tc>
                  <a:txBody>
                    <a:bodyPr/>
                    <a:lstStyle/>
                    <a:p>
                      <a:r>
                        <a:rPr lang="en-US" dirty="0" smtClean="0">
                          <a:solidFill>
                            <a:schemeClr val="tx1"/>
                          </a:solidFill>
                        </a:rPr>
                        <a:t>3 </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solidFill>
                            <a:schemeClr val="tx1"/>
                          </a:solidFill>
                        </a:rPr>
                        <a:t>Setting</a:t>
                      </a:r>
                      <a:r>
                        <a:rPr lang="en-US" baseline="0" dirty="0" smtClean="0">
                          <a:solidFill>
                            <a:schemeClr val="tx1"/>
                          </a:solidFill>
                        </a:rPr>
                        <a:t> your currency</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solidFill>
                            <a:schemeClr val="tx1"/>
                          </a:solidFill>
                        </a:rPr>
                        <a:t>It display the rates according your currency</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solidFill>
                            <a:schemeClr val="tx1"/>
                          </a:solidFill>
                        </a:rPr>
                        <a:t>Pass</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smtClean="0">
                          <a:solidFill>
                            <a:schemeClr val="tx1"/>
                          </a:solidFill>
                        </a:rPr>
                        <a:t>Low</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5" name="TextBox 4"/>
          <p:cNvSpPr txBox="1"/>
          <p:nvPr/>
        </p:nvSpPr>
        <p:spPr>
          <a:xfrm>
            <a:off x="5063983" y="6466680"/>
            <a:ext cx="2978150" cy="307777"/>
          </a:xfrm>
          <a:prstGeom prst="rect">
            <a:avLst/>
          </a:prstGeom>
          <a:noFill/>
        </p:spPr>
        <p:txBody>
          <a:bodyPr wrap="square" rtlCol="0">
            <a:spAutoFit/>
          </a:bodyPr>
          <a:lstStyle/>
          <a:p>
            <a:r>
              <a:rPr lang="en-US" sz="1400" dirty="0" smtClean="0"/>
              <a:t>Fig  : User Traceability Matrix</a:t>
            </a:r>
            <a:endParaRPr lang="en-US" sz="1400" dirty="0"/>
          </a:p>
        </p:txBody>
      </p:sp>
      <p:sp>
        <p:nvSpPr>
          <p:cNvPr id="6" name="TextBox 5"/>
          <p:cNvSpPr txBox="1"/>
          <p:nvPr/>
        </p:nvSpPr>
        <p:spPr>
          <a:xfrm>
            <a:off x="9196696" y="6466680"/>
            <a:ext cx="3695700" cy="369332"/>
          </a:xfrm>
          <a:prstGeom prst="rect">
            <a:avLst/>
          </a:prstGeom>
          <a:noFill/>
        </p:spPr>
        <p:txBody>
          <a:bodyPr wrap="square" rtlCol="0">
            <a:spAutoFit/>
          </a:bodyPr>
          <a:lstStyle/>
          <a:p>
            <a:r>
              <a:rPr lang="en-US" dirty="0" smtClean="0"/>
              <a:t>Prahasith Akkiraju</a:t>
            </a:r>
            <a:endParaRPr lang="en-US" dirty="0"/>
          </a:p>
        </p:txBody>
      </p:sp>
      <p:sp>
        <p:nvSpPr>
          <p:cNvPr id="2" name="Slide Number Placeholder 1"/>
          <p:cNvSpPr>
            <a:spLocks noGrp="1"/>
          </p:cNvSpPr>
          <p:nvPr>
            <p:ph type="sldNum" sz="quarter" idx="12"/>
          </p:nvPr>
        </p:nvSpPr>
        <p:spPr/>
        <p:txBody>
          <a:bodyPr/>
          <a:lstStyle/>
          <a:p>
            <a:fld id="{1B510175-9CF4-4DD8-986E-D35E32228BB6}" type="slidenum">
              <a:rPr lang="en-US" smtClean="0"/>
              <a:t>39</a:t>
            </a:fld>
            <a:endParaRPr lang="en-US"/>
          </a:p>
        </p:txBody>
      </p:sp>
      <p:sp>
        <p:nvSpPr>
          <p:cNvPr id="7" name="Title 1"/>
          <p:cNvSpPr>
            <a:spLocks noGrp="1"/>
          </p:cNvSpPr>
          <p:nvPr>
            <p:ph type="title"/>
          </p:nvPr>
        </p:nvSpPr>
        <p:spPr>
          <a:xfrm>
            <a:off x="838200" y="365125"/>
            <a:ext cx="10515600" cy="1325563"/>
          </a:xfrm>
        </p:spPr>
        <p:txBody>
          <a:bodyPr/>
          <a:lstStyle/>
          <a:p>
            <a:r>
              <a:rPr lang="en-US" dirty="0" smtClean="0"/>
              <a:t>User Traceability Matrix</a:t>
            </a:r>
            <a:endParaRPr lang="en-US" dirty="0"/>
          </a:p>
        </p:txBody>
      </p:sp>
    </p:spTree>
    <p:extLst>
      <p:ext uri="{BB962C8B-B14F-4D97-AF65-F5344CB8AC3E}">
        <p14:creationId xmlns:p14="http://schemas.microsoft.com/office/powerpoint/2010/main" val="23996058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89360" y="204717"/>
            <a:ext cx="2932213" cy="707886"/>
          </a:xfrm>
          <a:prstGeom prst="rect">
            <a:avLst/>
          </a:prstGeom>
          <a:noFill/>
        </p:spPr>
        <p:txBody>
          <a:bodyPr wrap="none" rtlCol="0">
            <a:spAutoFit/>
          </a:bodyPr>
          <a:lstStyle/>
          <a:p>
            <a:r>
              <a:rPr lang="en-US" sz="4000" dirty="0" smtClean="0"/>
              <a:t>What is UAT?</a:t>
            </a:r>
            <a:endParaRPr lang="en-US" sz="4000" dirty="0"/>
          </a:p>
        </p:txBody>
      </p:sp>
      <p:pic>
        <p:nvPicPr>
          <p:cNvPr id="3074" name="Picture 2" descr="user acceptance test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310" y="1199207"/>
            <a:ext cx="8243248" cy="533293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9386068" y="5942285"/>
            <a:ext cx="2192593" cy="4916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n w="0"/>
                <a:solidFill>
                  <a:schemeClr val="tx1"/>
                </a:solidFill>
                <a:effectLst>
                  <a:outerShdw blurRad="38100" dist="19050" dir="2700000" algn="tl" rotWithShape="0">
                    <a:schemeClr val="dk1">
                      <a:alpha val="40000"/>
                    </a:schemeClr>
                  </a:outerShdw>
                </a:effectLst>
              </a:rPr>
              <a:t>Bhanu</a:t>
            </a:r>
            <a:r>
              <a:rPr lang="en-US" dirty="0" smtClean="0">
                <a:ln w="0"/>
                <a:solidFill>
                  <a:schemeClr val="tx1"/>
                </a:solidFill>
                <a:effectLst>
                  <a:outerShdw blurRad="38100" dist="19050" dir="2700000" algn="tl" rotWithShape="0">
                    <a:schemeClr val="dk1">
                      <a:alpha val="40000"/>
                    </a:schemeClr>
                  </a:outerShdw>
                </a:effectLst>
              </a:rPr>
              <a:t> </a:t>
            </a:r>
            <a:r>
              <a:rPr lang="en-US" dirty="0" err="1" smtClean="0">
                <a:ln w="0"/>
                <a:solidFill>
                  <a:schemeClr val="tx1"/>
                </a:solidFill>
                <a:effectLst>
                  <a:outerShdw blurRad="38100" dist="19050" dir="2700000" algn="tl" rotWithShape="0">
                    <a:schemeClr val="dk1">
                      <a:alpha val="40000"/>
                    </a:schemeClr>
                  </a:outerShdw>
                </a:effectLst>
              </a:rPr>
              <a:t>Teja</a:t>
            </a:r>
            <a:r>
              <a:rPr lang="en-US" dirty="0" smtClean="0">
                <a:ln w="0"/>
                <a:solidFill>
                  <a:schemeClr val="tx1"/>
                </a:solidFill>
                <a:effectLst>
                  <a:outerShdw blurRad="38100" dist="19050" dir="2700000" algn="tl" rotWithShape="0">
                    <a:schemeClr val="dk1">
                      <a:alpha val="40000"/>
                    </a:schemeClr>
                  </a:outerShdw>
                </a:effectLst>
              </a:rPr>
              <a:t> </a:t>
            </a:r>
            <a:r>
              <a:rPr lang="en-US" dirty="0" err="1" smtClean="0">
                <a:ln w="0"/>
                <a:solidFill>
                  <a:schemeClr val="tx1"/>
                </a:solidFill>
                <a:effectLst>
                  <a:outerShdw blurRad="38100" dist="19050" dir="2700000" algn="tl" rotWithShape="0">
                    <a:schemeClr val="dk1">
                      <a:alpha val="40000"/>
                    </a:schemeClr>
                  </a:outerShdw>
                </a:effectLst>
              </a:rPr>
              <a:t>Kurucheti</a:t>
            </a:r>
            <a:endParaRPr lang="en-US" dirty="0">
              <a:ln w="0"/>
              <a:solidFill>
                <a:schemeClr val="tx1"/>
              </a:solidFill>
              <a:effectLst>
                <a:outerShdw blurRad="38100" dist="19050" dir="2700000" algn="tl" rotWithShape="0">
                  <a:schemeClr val="dk1">
                    <a:alpha val="40000"/>
                  </a:schemeClr>
                </a:outerShdw>
              </a:effectLst>
            </a:endParaRPr>
          </a:p>
        </p:txBody>
      </p:sp>
      <p:sp>
        <p:nvSpPr>
          <p:cNvPr id="2" name="Slide Number Placeholder 1"/>
          <p:cNvSpPr>
            <a:spLocks noGrp="1"/>
          </p:cNvSpPr>
          <p:nvPr>
            <p:ph type="sldNum" sz="quarter" idx="12"/>
          </p:nvPr>
        </p:nvSpPr>
        <p:spPr/>
        <p:txBody>
          <a:bodyPr/>
          <a:lstStyle/>
          <a:p>
            <a:fld id="{1B510175-9CF4-4DD8-986E-D35E32228BB6}" type="slidenum">
              <a:rPr lang="en-US" smtClean="0"/>
              <a:t>4</a:t>
            </a:fld>
            <a:endParaRPr lang="en-US"/>
          </a:p>
        </p:txBody>
      </p:sp>
    </p:spTree>
    <p:extLst>
      <p:ext uri="{BB962C8B-B14F-4D97-AF65-F5344CB8AC3E}">
        <p14:creationId xmlns:p14="http://schemas.microsoft.com/office/powerpoint/2010/main" val="213618081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 History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39219393"/>
              </p:ext>
            </p:extLst>
          </p:nvPr>
        </p:nvGraphicFramePr>
        <p:xfrm>
          <a:off x="957262" y="1690688"/>
          <a:ext cx="10286825" cy="3052762"/>
        </p:xfrm>
        <a:graphic>
          <a:graphicData uri="http://schemas.openxmlformats.org/drawingml/2006/table">
            <a:tbl>
              <a:tblPr>
                <a:tableStyleId>{5C22544A-7EE6-4342-B048-85BDC9FD1C3A}</a:tableStyleId>
              </a:tblPr>
              <a:tblGrid>
                <a:gridCol w="1419606"/>
                <a:gridCol w="1426210"/>
                <a:gridCol w="2892352"/>
                <a:gridCol w="4548657"/>
              </a:tblGrid>
              <a:tr h="526338">
                <a:tc>
                  <a:txBody>
                    <a:bodyPr/>
                    <a:lstStyle/>
                    <a:p>
                      <a:pPr marL="0" marR="0" algn="ctr">
                        <a:spcBef>
                          <a:spcPts val="0"/>
                        </a:spcBef>
                        <a:spcAft>
                          <a:spcPts val="0"/>
                        </a:spcAft>
                      </a:pPr>
                      <a:r>
                        <a:rPr lang="en-US" sz="2000" b="1" dirty="0">
                          <a:effectLst/>
                        </a:rPr>
                        <a:t>Version No.</a:t>
                      </a:r>
                      <a:endParaRPr lang="en-US" sz="2000" b="1" dirty="0">
                        <a:effectLst/>
                        <a:latin typeface="Times New Roman" panose="02020603050405020304" pitchFamily="18" charset="0"/>
                        <a:ea typeface="Times New Roman" panose="02020603050405020304" pitchFamily="18" charset="0"/>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000" b="1" dirty="0">
                          <a:effectLst/>
                        </a:rPr>
                        <a:t>Date</a:t>
                      </a:r>
                      <a:endParaRPr lang="en-US" sz="2000" b="1" dirty="0">
                        <a:effectLst/>
                        <a:latin typeface="Times New Roman" panose="02020603050405020304" pitchFamily="18" charset="0"/>
                        <a:ea typeface="Times New Roman" panose="02020603050405020304" pitchFamily="18" charset="0"/>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000" b="1" dirty="0">
                          <a:effectLst/>
                        </a:rPr>
                        <a:t>Changed By</a:t>
                      </a:r>
                      <a:endParaRPr lang="en-US" sz="2000" b="1" dirty="0">
                        <a:effectLst/>
                        <a:latin typeface="Times New Roman" panose="02020603050405020304" pitchFamily="18" charset="0"/>
                        <a:ea typeface="Times New Roman" panose="02020603050405020304" pitchFamily="18" charset="0"/>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000" b="1" dirty="0">
                          <a:effectLst/>
                        </a:rPr>
                        <a:t>Changes Made</a:t>
                      </a:r>
                      <a:endParaRPr lang="en-US" sz="2000" b="1" dirty="0">
                        <a:effectLst/>
                        <a:latin typeface="Times New Roman" panose="02020603050405020304" pitchFamily="18" charset="0"/>
                        <a:ea typeface="Times New Roman" panose="02020603050405020304" pitchFamily="18" charset="0"/>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26338">
                <a:tc>
                  <a:txBody>
                    <a:bodyPr/>
                    <a:lstStyle/>
                    <a:p>
                      <a:pPr marL="0" marR="0" algn="ctr">
                        <a:spcBef>
                          <a:spcPts val="0"/>
                        </a:spcBef>
                        <a:spcAft>
                          <a:spcPts val="0"/>
                        </a:spcAft>
                      </a:pPr>
                      <a:r>
                        <a:rPr lang="en-US" sz="2000">
                          <a:effectLst/>
                        </a:rPr>
                        <a:t>1</a:t>
                      </a:r>
                      <a:endParaRPr lang="en-US" sz="2000">
                        <a:effectLst/>
                        <a:latin typeface="Times New Roman" panose="02020603050405020304" pitchFamily="18" charset="0"/>
                        <a:ea typeface="Times New Roman" panose="02020603050405020304" pitchFamily="18" charset="0"/>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tabLst>
                          <a:tab pos="1885950" algn="l"/>
                        </a:tabLst>
                      </a:pPr>
                      <a:r>
                        <a:rPr lang="en-US" sz="2000" dirty="0" smtClean="0">
                          <a:effectLst/>
                        </a:rPr>
                        <a:t>9/1/2016</a:t>
                      </a:r>
                      <a:endParaRPr lang="en-US" sz="2000" dirty="0">
                        <a:effectLst/>
                        <a:latin typeface="Times New Roman" panose="02020603050405020304" pitchFamily="18" charset="0"/>
                        <a:ea typeface="Times New Roman" panose="02020603050405020304" pitchFamily="18" charset="0"/>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tabLst>
                          <a:tab pos="1885950" algn="l"/>
                        </a:tabLst>
                      </a:pPr>
                      <a:r>
                        <a:rPr lang="en-US" sz="2000" dirty="0" smtClean="0">
                          <a:effectLst/>
                        </a:rPr>
                        <a:t>Prahasith</a:t>
                      </a:r>
                      <a:r>
                        <a:rPr lang="en-US" sz="2000" baseline="0" dirty="0" smtClean="0">
                          <a:effectLst/>
                        </a:rPr>
                        <a:t> Akkiraju</a:t>
                      </a:r>
                      <a:endParaRPr lang="en-US" sz="2000" dirty="0">
                        <a:effectLst/>
                        <a:latin typeface="Times New Roman" panose="02020603050405020304" pitchFamily="18" charset="0"/>
                        <a:ea typeface="Times New Roman" panose="02020603050405020304" pitchFamily="18" charset="0"/>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tabLst>
                          <a:tab pos="1885950" algn="l"/>
                        </a:tabLst>
                      </a:pPr>
                      <a:r>
                        <a:rPr lang="en-US" sz="1800">
                          <a:effectLst/>
                        </a:rPr>
                        <a:t>              Initial Commit</a:t>
                      </a:r>
                      <a:endParaRPr lang="en-US" sz="2000">
                        <a:effectLst/>
                        <a:latin typeface="Times New Roman" panose="02020603050405020304" pitchFamily="18" charset="0"/>
                        <a:ea typeface="Times New Roman" panose="02020603050405020304" pitchFamily="18" charset="0"/>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000043">
                <a:tc>
                  <a:txBody>
                    <a:bodyPr/>
                    <a:lstStyle/>
                    <a:p>
                      <a:pPr marL="0" marR="0" algn="ctr">
                        <a:spcBef>
                          <a:spcPts val="0"/>
                        </a:spcBef>
                        <a:spcAft>
                          <a:spcPts val="0"/>
                        </a:spcAft>
                      </a:pPr>
                      <a:r>
                        <a:rPr lang="en-US" sz="2000">
                          <a:effectLst/>
                        </a:rPr>
                        <a:t>2</a:t>
                      </a:r>
                      <a:endParaRPr lang="en-US" sz="2000">
                        <a:effectLst/>
                        <a:latin typeface="Times New Roman" panose="02020603050405020304" pitchFamily="18" charset="0"/>
                        <a:ea typeface="Times New Roman" panose="02020603050405020304" pitchFamily="18" charset="0"/>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tabLst>
                          <a:tab pos="1885950" algn="l"/>
                        </a:tabLst>
                      </a:pPr>
                      <a:r>
                        <a:rPr lang="en-US" sz="2000" dirty="0" smtClean="0">
                          <a:effectLst/>
                        </a:rPr>
                        <a:t>9/15/2016</a:t>
                      </a:r>
                      <a:endParaRPr lang="en-US" sz="2000" dirty="0">
                        <a:effectLst/>
                        <a:latin typeface="Times New Roman" panose="02020603050405020304" pitchFamily="18" charset="0"/>
                        <a:ea typeface="Times New Roman" panose="02020603050405020304" pitchFamily="18" charset="0"/>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tabLst>
                          <a:tab pos="1885950" algn="l"/>
                        </a:tabLst>
                      </a:pPr>
                      <a:r>
                        <a:rPr lang="en-US" sz="2000" dirty="0" smtClean="0">
                          <a:effectLst/>
                          <a:latin typeface="Times New Roman" panose="02020603050405020304" pitchFamily="18" charset="0"/>
                          <a:ea typeface="Times New Roman" panose="02020603050405020304" pitchFamily="18" charset="0"/>
                          <a:cs typeface="Calibri" panose="020F0502020204030204" pitchFamily="34" charset="0"/>
                        </a:rPr>
                        <a:t>Suprem</a:t>
                      </a:r>
                      <a:r>
                        <a:rPr lang="en-US" sz="2000" baseline="0" dirty="0" smtClean="0">
                          <a:effectLst/>
                          <a:latin typeface="Times New Roman" panose="02020603050405020304" pitchFamily="18" charset="0"/>
                          <a:ea typeface="Times New Roman" panose="02020603050405020304" pitchFamily="18" charset="0"/>
                          <a:cs typeface="Calibri" panose="020F0502020204030204" pitchFamily="34" charset="0"/>
                        </a:rPr>
                        <a:t> Manthena</a:t>
                      </a:r>
                      <a:endParaRPr lang="en-US" sz="2000" dirty="0">
                        <a:effectLst/>
                        <a:latin typeface="Times New Roman" panose="02020603050405020304" pitchFamily="18" charset="0"/>
                        <a:ea typeface="Times New Roman" panose="02020603050405020304" pitchFamily="18" charset="0"/>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tab pos="1885950" algn="l"/>
                        </a:tabLst>
                        <a:defRPr/>
                      </a:pPr>
                      <a:r>
                        <a:rPr lang="en-US" sz="2000" dirty="0" smtClean="0">
                          <a:effectLst/>
                        </a:rPr>
                        <a:t>Added the itinerary</a:t>
                      </a:r>
                      <a:r>
                        <a:rPr lang="en-US" sz="2000" baseline="0" dirty="0" smtClean="0">
                          <a:effectLst/>
                        </a:rPr>
                        <a:t> map features vaguely </a:t>
                      </a:r>
                      <a:endParaRPr lang="en-US" sz="2000" dirty="0" smtClean="0">
                        <a:effectLst/>
                        <a:latin typeface="Times New Roman" panose="02020603050405020304" pitchFamily="18" charset="0"/>
                        <a:ea typeface="Times New Roman" panose="02020603050405020304" pitchFamily="18" charset="0"/>
                        <a:cs typeface="Calibri" panose="020F0502020204030204" pitchFamily="34" charset="0"/>
                      </a:endParaRPr>
                    </a:p>
                    <a:p>
                      <a:pPr marL="0" marR="0">
                        <a:spcBef>
                          <a:spcPts val="0"/>
                        </a:spcBef>
                        <a:spcAft>
                          <a:spcPts val="0"/>
                        </a:spcAft>
                        <a:tabLst>
                          <a:tab pos="1885950" algn="l"/>
                        </a:tabLst>
                      </a:pPr>
                      <a:r>
                        <a:rPr lang="en-US" sz="2000" dirty="0" smtClean="0">
                          <a:effectLst/>
                          <a:latin typeface="Times New Roman" panose="02020603050405020304" pitchFamily="18" charset="0"/>
                          <a:ea typeface="Times New Roman" panose="02020603050405020304" pitchFamily="18" charset="0"/>
                          <a:cs typeface="Calibri" panose="020F0502020204030204" pitchFamily="34" charset="0"/>
                        </a:rPr>
                        <a:t>build</a:t>
                      </a:r>
                      <a:endParaRPr lang="en-US" sz="2000" dirty="0">
                        <a:effectLst/>
                        <a:latin typeface="Times New Roman" panose="02020603050405020304" pitchFamily="18" charset="0"/>
                        <a:ea typeface="Times New Roman" panose="02020603050405020304" pitchFamily="18" charset="0"/>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000043">
                <a:tc>
                  <a:txBody>
                    <a:bodyPr/>
                    <a:lstStyle/>
                    <a:p>
                      <a:pPr marL="0" marR="0" algn="ctr">
                        <a:spcBef>
                          <a:spcPts val="0"/>
                        </a:spcBef>
                        <a:spcAft>
                          <a:spcPts val="0"/>
                        </a:spcAft>
                      </a:pPr>
                      <a:r>
                        <a:rPr lang="en-US" sz="2000" dirty="0" smtClean="0">
                          <a:effectLst/>
                          <a:latin typeface="Times New Roman" panose="02020603050405020304" pitchFamily="18" charset="0"/>
                          <a:ea typeface="Times New Roman" panose="02020603050405020304" pitchFamily="18" charset="0"/>
                          <a:cs typeface="Calibri" panose="020F0502020204030204" pitchFamily="34" charset="0"/>
                        </a:rPr>
                        <a:t>3</a:t>
                      </a:r>
                      <a:endParaRPr lang="en-US" sz="2000" dirty="0">
                        <a:effectLst/>
                        <a:latin typeface="Times New Roman" panose="02020603050405020304" pitchFamily="18" charset="0"/>
                        <a:ea typeface="Times New Roman" panose="02020603050405020304" pitchFamily="18" charset="0"/>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tabLst>
                          <a:tab pos="1885950" algn="l"/>
                        </a:tabLst>
                      </a:pPr>
                      <a:r>
                        <a:rPr lang="en-US" sz="2000" dirty="0" smtClean="0">
                          <a:effectLst/>
                        </a:rPr>
                        <a:t>10/1/2016</a:t>
                      </a:r>
                      <a:endParaRPr lang="en-US" sz="2000" dirty="0">
                        <a:effectLst/>
                        <a:latin typeface="Times New Roman" panose="02020603050405020304" pitchFamily="18" charset="0"/>
                        <a:ea typeface="Times New Roman" panose="02020603050405020304" pitchFamily="18" charset="0"/>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tabLst>
                          <a:tab pos="1885950" algn="l"/>
                        </a:tabLst>
                      </a:pPr>
                      <a:r>
                        <a:rPr lang="en-US" sz="2000" dirty="0" smtClean="0">
                          <a:effectLst/>
                          <a:latin typeface="Times New Roman" panose="02020603050405020304" pitchFamily="18" charset="0"/>
                          <a:ea typeface="Times New Roman" panose="02020603050405020304" pitchFamily="18" charset="0"/>
                          <a:cs typeface="Calibri" panose="020F0502020204030204" pitchFamily="34" charset="0"/>
                        </a:rPr>
                        <a:t>Abbu</a:t>
                      </a:r>
                      <a:r>
                        <a:rPr lang="en-US" sz="2000" baseline="0" dirty="0" smtClean="0">
                          <a:effectLst/>
                          <a:latin typeface="Times New Roman" panose="02020603050405020304" pitchFamily="18" charset="0"/>
                          <a:ea typeface="Times New Roman" panose="02020603050405020304" pitchFamily="18" charset="0"/>
                          <a:cs typeface="Calibri" panose="020F0502020204030204" pitchFamily="34" charset="0"/>
                        </a:rPr>
                        <a:t> Srilatha </a:t>
                      </a:r>
                      <a:endParaRPr lang="en-US" sz="2000" dirty="0">
                        <a:effectLst/>
                        <a:latin typeface="Times New Roman" panose="02020603050405020304" pitchFamily="18" charset="0"/>
                        <a:ea typeface="Times New Roman" panose="02020603050405020304" pitchFamily="18" charset="0"/>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tabLst>
                          <a:tab pos="1885950" algn="l"/>
                        </a:tabLst>
                      </a:pPr>
                      <a:r>
                        <a:rPr lang="en-US" sz="2000" dirty="0" smtClean="0">
                          <a:effectLst/>
                          <a:latin typeface="Times New Roman" panose="02020603050405020304" pitchFamily="18" charset="0"/>
                          <a:ea typeface="Times New Roman" panose="02020603050405020304" pitchFamily="18" charset="0"/>
                          <a:cs typeface="Calibri" panose="020F0502020204030204" pitchFamily="34" charset="0"/>
                        </a:rPr>
                        <a:t>Added</a:t>
                      </a:r>
                      <a:r>
                        <a:rPr lang="en-US" sz="2000" baseline="0" dirty="0" smtClean="0">
                          <a:effectLst/>
                          <a:latin typeface="Times New Roman" panose="02020603050405020304" pitchFamily="18" charset="0"/>
                          <a:ea typeface="Times New Roman" panose="02020603050405020304" pitchFamily="18" charset="0"/>
                          <a:cs typeface="Calibri" panose="020F0502020204030204" pitchFamily="34" charset="0"/>
                        </a:rPr>
                        <a:t> the login functionality with Facebook API</a:t>
                      </a:r>
                      <a:endParaRPr lang="en-US" sz="2000" dirty="0">
                        <a:effectLst/>
                        <a:latin typeface="Times New Roman" panose="02020603050405020304" pitchFamily="18" charset="0"/>
                        <a:ea typeface="Times New Roman" panose="02020603050405020304" pitchFamily="18" charset="0"/>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5" name="TextBox 4"/>
          <p:cNvSpPr txBox="1"/>
          <p:nvPr/>
        </p:nvSpPr>
        <p:spPr>
          <a:xfrm>
            <a:off x="8977313" y="6129338"/>
            <a:ext cx="3214687" cy="400110"/>
          </a:xfrm>
          <a:prstGeom prst="rect">
            <a:avLst/>
          </a:prstGeom>
          <a:noFill/>
        </p:spPr>
        <p:txBody>
          <a:bodyPr wrap="square" rtlCol="0">
            <a:spAutoFit/>
          </a:bodyPr>
          <a:lstStyle/>
          <a:p>
            <a:r>
              <a:rPr lang="en-US" sz="2000" dirty="0" smtClean="0"/>
              <a:t>Prahasith Akkiraju</a:t>
            </a:r>
            <a:endParaRPr lang="en-US" sz="2000" dirty="0"/>
          </a:p>
        </p:txBody>
      </p:sp>
      <p:sp>
        <p:nvSpPr>
          <p:cNvPr id="3" name="Slide Number Placeholder 2"/>
          <p:cNvSpPr>
            <a:spLocks noGrp="1"/>
          </p:cNvSpPr>
          <p:nvPr>
            <p:ph type="sldNum" sz="quarter" idx="12"/>
          </p:nvPr>
        </p:nvSpPr>
        <p:spPr/>
        <p:txBody>
          <a:bodyPr/>
          <a:lstStyle/>
          <a:p>
            <a:fld id="{1B510175-9CF4-4DD8-986E-D35E32228BB6}" type="slidenum">
              <a:rPr lang="en-US" smtClean="0"/>
              <a:t>40</a:t>
            </a:fld>
            <a:endParaRPr lang="en-US"/>
          </a:p>
        </p:txBody>
      </p:sp>
    </p:spTree>
    <p:extLst>
      <p:ext uri="{BB962C8B-B14F-4D97-AF65-F5344CB8AC3E}">
        <p14:creationId xmlns:p14="http://schemas.microsoft.com/office/powerpoint/2010/main" val="185616136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Cases Review and Approval</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69349915"/>
              </p:ext>
            </p:extLst>
          </p:nvPr>
        </p:nvGraphicFramePr>
        <p:xfrm>
          <a:off x="809626" y="2382838"/>
          <a:ext cx="10515599" cy="2691605"/>
        </p:xfrm>
        <a:graphic>
          <a:graphicData uri="http://schemas.openxmlformats.org/drawingml/2006/table">
            <a:tbl>
              <a:tblPr>
                <a:tableStyleId>{5C22544A-7EE6-4342-B048-85BDC9FD1C3A}</a:tableStyleId>
              </a:tblPr>
              <a:tblGrid>
                <a:gridCol w="3314071"/>
                <a:gridCol w="3054205"/>
                <a:gridCol w="4147323"/>
              </a:tblGrid>
              <a:tr h="384515">
                <a:tc>
                  <a:txBody>
                    <a:bodyPr/>
                    <a:lstStyle/>
                    <a:p>
                      <a:pPr marL="0" marR="0">
                        <a:spcBef>
                          <a:spcPts val="0"/>
                        </a:spcBef>
                        <a:spcAft>
                          <a:spcPts val="0"/>
                        </a:spcAft>
                        <a:tabLst>
                          <a:tab pos="1885950" algn="l"/>
                        </a:tabLst>
                      </a:pPr>
                      <a:r>
                        <a:rPr lang="en-US" sz="1800" b="1" dirty="0">
                          <a:effectLst/>
                        </a:rPr>
                        <a:t>Prepared By/Date:</a:t>
                      </a:r>
                      <a:endParaRPr lang="en-US" sz="1800" b="1" dirty="0">
                        <a:effectLst/>
                        <a:latin typeface="Times New Roman" panose="02020603050405020304" pitchFamily="18" charset="0"/>
                        <a:ea typeface="Times New Roman" panose="02020603050405020304" pitchFamily="18" charset="0"/>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tabLst>
                          <a:tab pos="1885950" algn="l"/>
                        </a:tabLst>
                      </a:pPr>
                      <a:r>
                        <a:rPr lang="en-US" sz="1800" b="1" dirty="0">
                          <a:effectLst/>
                        </a:rPr>
                        <a:t>Reviewed By/Date:</a:t>
                      </a:r>
                      <a:endParaRPr lang="en-US" sz="1800" b="1" dirty="0">
                        <a:effectLst/>
                        <a:latin typeface="Times New Roman" panose="02020603050405020304" pitchFamily="18" charset="0"/>
                        <a:ea typeface="Times New Roman" panose="02020603050405020304" pitchFamily="18" charset="0"/>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tabLst>
                          <a:tab pos="1885950" algn="l"/>
                        </a:tabLst>
                      </a:pPr>
                      <a:r>
                        <a:rPr lang="en-US" sz="1800" b="1" dirty="0">
                          <a:effectLst/>
                        </a:rPr>
                        <a:t>Approved By/Date:</a:t>
                      </a:r>
                      <a:endParaRPr lang="en-US" sz="1800" b="1" dirty="0">
                        <a:effectLst/>
                        <a:latin typeface="Times New Roman" panose="02020603050405020304" pitchFamily="18" charset="0"/>
                        <a:ea typeface="Times New Roman" panose="02020603050405020304" pitchFamily="18" charset="0"/>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769030">
                <a:tc>
                  <a:txBody>
                    <a:bodyPr/>
                    <a:lstStyle/>
                    <a:p>
                      <a:pPr marL="0" marR="0">
                        <a:spcBef>
                          <a:spcPts val="0"/>
                        </a:spcBef>
                        <a:spcAft>
                          <a:spcPts val="0"/>
                        </a:spcAft>
                        <a:tabLst>
                          <a:tab pos="1885950" algn="l"/>
                        </a:tabLst>
                      </a:pPr>
                      <a:r>
                        <a:rPr lang="en-US" sz="1800" dirty="0" smtClean="0">
                          <a:effectLst/>
                        </a:rPr>
                        <a:t>Person name on 10/01/2016</a:t>
                      </a:r>
                      <a:endParaRPr lang="en-US" sz="1800" dirty="0">
                        <a:effectLst/>
                        <a:latin typeface="Times New Roman" panose="02020603050405020304" pitchFamily="18" charset="0"/>
                        <a:ea typeface="Times New Roman" panose="02020603050405020304" pitchFamily="18" charset="0"/>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tabLst>
                          <a:tab pos="1885950" algn="l"/>
                        </a:tabLst>
                      </a:pPr>
                      <a:r>
                        <a:rPr lang="en-US" sz="1800" dirty="0" smtClean="0">
                          <a:effectLst/>
                        </a:rPr>
                        <a:t>Suprem</a:t>
                      </a:r>
                      <a:r>
                        <a:rPr lang="en-US" sz="1800" baseline="0" dirty="0" smtClean="0">
                          <a:effectLst/>
                        </a:rPr>
                        <a:t> Raju Manthena </a:t>
                      </a:r>
                      <a:r>
                        <a:rPr lang="en-US" sz="1800" dirty="0" smtClean="0">
                          <a:effectLst/>
                        </a:rPr>
                        <a:t>on 10/02/2015</a:t>
                      </a:r>
                      <a:endParaRPr lang="en-US" sz="1800" dirty="0">
                        <a:effectLst/>
                        <a:latin typeface="Times New Roman" panose="02020603050405020304" pitchFamily="18" charset="0"/>
                        <a:ea typeface="Times New Roman" panose="02020603050405020304" pitchFamily="18" charset="0"/>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tabLst>
                          <a:tab pos="1885950" algn="l"/>
                        </a:tabLst>
                      </a:pPr>
                      <a:r>
                        <a:rPr lang="en-US" sz="1800" dirty="0">
                          <a:effectLst/>
                        </a:rPr>
                        <a:t> </a:t>
                      </a:r>
                      <a:endParaRPr lang="en-US" sz="1800" dirty="0">
                        <a:effectLst/>
                        <a:latin typeface="Times New Roman" panose="02020603050405020304" pitchFamily="18" charset="0"/>
                        <a:ea typeface="Times New Roman" panose="02020603050405020304" pitchFamily="18" charset="0"/>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769030">
                <a:tc>
                  <a:txBody>
                    <a:bodyPr/>
                    <a:lstStyle/>
                    <a:p>
                      <a:pPr marL="0" marR="0">
                        <a:spcBef>
                          <a:spcPts val="0"/>
                        </a:spcBef>
                        <a:spcAft>
                          <a:spcPts val="0"/>
                        </a:spcAft>
                        <a:tabLst>
                          <a:tab pos="1885950" algn="l"/>
                        </a:tabLst>
                      </a:pPr>
                      <a:r>
                        <a:rPr lang="en-US" sz="1800" dirty="0" smtClean="0">
                          <a:effectLst/>
                        </a:rPr>
                        <a:t>Person name </a:t>
                      </a:r>
                      <a:r>
                        <a:rPr lang="en-US" sz="1800" dirty="0">
                          <a:effectLst/>
                        </a:rPr>
                        <a:t>on </a:t>
                      </a:r>
                      <a:r>
                        <a:rPr lang="en-US" sz="1800" dirty="0" smtClean="0">
                          <a:effectLst/>
                        </a:rPr>
                        <a:t>9/26/2016</a:t>
                      </a:r>
                      <a:endParaRPr lang="en-US" sz="1800" dirty="0">
                        <a:effectLst/>
                        <a:latin typeface="Times New Roman" panose="02020603050405020304" pitchFamily="18" charset="0"/>
                        <a:ea typeface="Times New Roman" panose="02020603050405020304" pitchFamily="18" charset="0"/>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tabLst>
                          <a:tab pos="1885950" algn="l"/>
                        </a:tabLst>
                      </a:pPr>
                      <a:r>
                        <a:rPr lang="en-US" sz="1800" dirty="0" smtClean="0">
                          <a:effectLst/>
                        </a:rPr>
                        <a:t>Prahasith</a:t>
                      </a:r>
                      <a:r>
                        <a:rPr lang="en-US" sz="1800" baseline="0" dirty="0" smtClean="0">
                          <a:effectLst/>
                        </a:rPr>
                        <a:t> Akkiraju </a:t>
                      </a:r>
                      <a:r>
                        <a:rPr lang="en-US" sz="1800" dirty="0" smtClean="0">
                          <a:effectLst/>
                        </a:rPr>
                        <a:t>on 09/27/2015</a:t>
                      </a:r>
                      <a:endParaRPr lang="en-US" sz="1800" dirty="0">
                        <a:effectLst/>
                        <a:latin typeface="Times New Roman" panose="02020603050405020304" pitchFamily="18" charset="0"/>
                        <a:ea typeface="Times New Roman" panose="02020603050405020304" pitchFamily="18" charset="0"/>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tabLst>
                          <a:tab pos="1885950" algn="l"/>
                        </a:tabLst>
                      </a:pPr>
                      <a:r>
                        <a:rPr lang="en-US" sz="1800" dirty="0">
                          <a:effectLst/>
                        </a:rPr>
                        <a:t> </a:t>
                      </a:r>
                      <a:endParaRPr lang="en-US" sz="1800" dirty="0">
                        <a:effectLst/>
                        <a:latin typeface="Times New Roman" panose="02020603050405020304" pitchFamily="18" charset="0"/>
                        <a:ea typeface="Times New Roman" panose="02020603050405020304" pitchFamily="18" charset="0"/>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769030">
                <a:tc>
                  <a:txBody>
                    <a:bodyPr/>
                    <a:lstStyle/>
                    <a:p>
                      <a:pPr marL="0" marR="0">
                        <a:spcBef>
                          <a:spcPts val="0"/>
                        </a:spcBef>
                        <a:spcAft>
                          <a:spcPts val="0"/>
                        </a:spcAft>
                        <a:tabLst>
                          <a:tab pos="1885950" algn="l"/>
                        </a:tabLst>
                      </a:pPr>
                      <a:r>
                        <a:rPr lang="en-US" sz="1800" dirty="0" smtClean="0">
                          <a:effectLst/>
                        </a:rPr>
                        <a:t>Person name </a:t>
                      </a:r>
                      <a:r>
                        <a:rPr lang="en-US" sz="1800" dirty="0">
                          <a:effectLst/>
                        </a:rPr>
                        <a:t>on </a:t>
                      </a:r>
                      <a:r>
                        <a:rPr lang="en-US" sz="1800" dirty="0" smtClean="0">
                          <a:effectLst/>
                        </a:rPr>
                        <a:t>9/18/2016</a:t>
                      </a:r>
                      <a:endParaRPr lang="en-US" sz="1800" dirty="0">
                        <a:effectLst/>
                        <a:latin typeface="Times New Roman" panose="02020603050405020304" pitchFamily="18" charset="0"/>
                        <a:ea typeface="Times New Roman" panose="02020603050405020304" pitchFamily="18" charset="0"/>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tabLst>
                          <a:tab pos="1885950" algn="l"/>
                        </a:tabLst>
                      </a:pPr>
                      <a:r>
                        <a:rPr lang="en-US" sz="1800" dirty="0" smtClean="0">
                          <a:effectLst/>
                        </a:rPr>
                        <a:t>Suprem</a:t>
                      </a:r>
                      <a:r>
                        <a:rPr lang="en-US" sz="1800" baseline="0" dirty="0" smtClean="0">
                          <a:effectLst/>
                        </a:rPr>
                        <a:t> Raju Manthena </a:t>
                      </a:r>
                      <a:r>
                        <a:rPr lang="en-US" sz="1800" dirty="0" smtClean="0">
                          <a:effectLst/>
                        </a:rPr>
                        <a:t>on 09/19/2015</a:t>
                      </a:r>
                      <a:endParaRPr lang="en-US" sz="1800" dirty="0">
                        <a:effectLst/>
                        <a:latin typeface="Times New Roman" panose="02020603050405020304" pitchFamily="18" charset="0"/>
                        <a:ea typeface="Times New Roman" panose="02020603050405020304" pitchFamily="18" charset="0"/>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tabLst>
                          <a:tab pos="1885950" algn="l"/>
                        </a:tabLst>
                      </a:pPr>
                      <a:r>
                        <a:rPr lang="en-US" sz="1800" dirty="0">
                          <a:effectLst/>
                        </a:rPr>
                        <a:t> </a:t>
                      </a:r>
                      <a:endParaRPr lang="en-US" sz="1800" dirty="0">
                        <a:effectLst/>
                        <a:latin typeface="Times New Roman" panose="02020603050405020304" pitchFamily="18" charset="0"/>
                        <a:ea typeface="Times New Roman" panose="02020603050405020304" pitchFamily="18" charset="0"/>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5" name="TextBox 4"/>
          <p:cNvSpPr txBox="1"/>
          <p:nvPr/>
        </p:nvSpPr>
        <p:spPr>
          <a:xfrm>
            <a:off x="838200" y="1598940"/>
            <a:ext cx="10487025"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smtClean="0"/>
              <a:t>To be done before testing starts</a:t>
            </a:r>
            <a:endParaRPr lang="en-US" sz="2800" dirty="0"/>
          </a:p>
        </p:txBody>
      </p:sp>
      <p:sp>
        <p:nvSpPr>
          <p:cNvPr id="6" name="TextBox 5"/>
          <p:cNvSpPr txBox="1"/>
          <p:nvPr/>
        </p:nvSpPr>
        <p:spPr>
          <a:xfrm>
            <a:off x="8110538" y="5924878"/>
            <a:ext cx="3214687" cy="400110"/>
          </a:xfrm>
          <a:prstGeom prst="rect">
            <a:avLst/>
          </a:prstGeom>
          <a:noFill/>
        </p:spPr>
        <p:txBody>
          <a:bodyPr wrap="square" rtlCol="0">
            <a:spAutoFit/>
          </a:bodyPr>
          <a:lstStyle/>
          <a:p>
            <a:r>
              <a:rPr lang="en-US" sz="2000" dirty="0" smtClean="0"/>
              <a:t>Prahasith Akkiraju</a:t>
            </a:r>
            <a:endParaRPr lang="en-US" sz="2000" dirty="0"/>
          </a:p>
        </p:txBody>
      </p:sp>
      <p:sp>
        <p:nvSpPr>
          <p:cNvPr id="3" name="Slide Number Placeholder 2"/>
          <p:cNvSpPr>
            <a:spLocks noGrp="1"/>
          </p:cNvSpPr>
          <p:nvPr>
            <p:ph type="sldNum" sz="quarter" idx="12"/>
          </p:nvPr>
        </p:nvSpPr>
        <p:spPr/>
        <p:txBody>
          <a:bodyPr/>
          <a:lstStyle/>
          <a:p>
            <a:fld id="{1B510175-9CF4-4DD8-986E-D35E32228BB6}" type="slidenum">
              <a:rPr lang="en-US" smtClean="0"/>
              <a:t>41</a:t>
            </a:fld>
            <a:endParaRPr lang="en-US"/>
          </a:p>
        </p:txBody>
      </p:sp>
    </p:spTree>
    <p:extLst>
      <p:ext uri="{BB962C8B-B14F-4D97-AF65-F5344CB8AC3E}">
        <p14:creationId xmlns:p14="http://schemas.microsoft.com/office/powerpoint/2010/main" val="201345402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Runs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38436796"/>
              </p:ext>
            </p:extLst>
          </p:nvPr>
        </p:nvGraphicFramePr>
        <p:xfrm>
          <a:off x="838200" y="2414587"/>
          <a:ext cx="10406062" cy="2895600"/>
        </p:xfrm>
        <a:graphic>
          <a:graphicData uri="http://schemas.openxmlformats.org/drawingml/2006/table">
            <a:tbl>
              <a:tblPr>
                <a:tableStyleId>{5C22544A-7EE6-4342-B048-85BDC9FD1C3A}</a:tableStyleId>
              </a:tblPr>
              <a:tblGrid>
                <a:gridCol w="1608767"/>
                <a:gridCol w="2712457"/>
                <a:gridCol w="2805988"/>
                <a:gridCol w="3278850"/>
              </a:tblGrid>
              <a:tr h="419100">
                <a:tc>
                  <a:txBody>
                    <a:bodyPr/>
                    <a:lstStyle/>
                    <a:p>
                      <a:pPr marL="0" marR="0">
                        <a:spcBef>
                          <a:spcPts val="0"/>
                        </a:spcBef>
                        <a:spcAft>
                          <a:spcPts val="0"/>
                        </a:spcAft>
                      </a:pPr>
                      <a:r>
                        <a:rPr lang="en-US" sz="2000" b="1" dirty="0">
                          <a:effectLst/>
                        </a:rPr>
                        <a:t>Run Number:</a:t>
                      </a:r>
                      <a:endParaRPr lang="en-US" sz="2000" b="1" dirty="0">
                        <a:effectLst/>
                        <a:latin typeface="Times New Roman" panose="02020603050405020304" pitchFamily="18" charset="0"/>
                        <a:ea typeface="Times New Roman" panose="02020603050405020304" pitchFamily="18" charset="0"/>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000" b="1">
                          <a:effectLst/>
                        </a:rPr>
                        <a:t>1</a:t>
                      </a:r>
                      <a:endParaRPr lang="en-US" sz="2000" b="1">
                        <a:effectLst/>
                        <a:latin typeface="Times New Roman" panose="02020603050405020304" pitchFamily="18" charset="0"/>
                        <a:ea typeface="Times New Roman" panose="02020603050405020304" pitchFamily="18" charset="0"/>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000" b="1">
                          <a:effectLst/>
                        </a:rPr>
                        <a:t>2</a:t>
                      </a:r>
                      <a:endParaRPr lang="en-US" sz="2000" b="1">
                        <a:effectLst/>
                        <a:latin typeface="Times New Roman" panose="02020603050405020304" pitchFamily="18" charset="0"/>
                        <a:ea typeface="Times New Roman" panose="02020603050405020304" pitchFamily="18" charset="0"/>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2000" b="1" dirty="0">
                          <a:effectLst/>
                        </a:rPr>
                        <a:t>3</a:t>
                      </a:r>
                      <a:endParaRPr lang="en-US" sz="2000" b="1" dirty="0">
                        <a:effectLst/>
                        <a:latin typeface="Times New Roman" panose="02020603050405020304" pitchFamily="18" charset="0"/>
                        <a:ea typeface="Times New Roman" panose="02020603050405020304" pitchFamily="18" charset="0"/>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19100">
                <a:tc>
                  <a:txBody>
                    <a:bodyPr/>
                    <a:lstStyle/>
                    <a:p>
                      <a:pPr marL="0" marR="0">
                        <a:spcBef>
                          <a:spcPts val="0"/>
                        </a:spcBef>
                        <a:spcAft>
                          <a:spcPts val="0"/>
                        </a:spcAft>
                      </a:pPr>
                      <a:r>
                        <a:rPr lang="en-US" sz="2000" b="1">
                          <a:effectLst/>
                        </a:rPr>
                        <a:t>Conducted by:</a:t>
                      </a:r>
                      <a:endParaRPr lang="en-US" sz="2000" b="1">
                        <a:effectLst/>
                        <a:latin typeface="Times New Roman" panose="02020603050405020304" pitchFamily="18" charset="0"/>
                        <a:ea typeface="Times New Roman" panose="02020603050405020304" pitchFamily="18" charset="0"/>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tabLst>
                          <a:tab pos="1885950" algn="l"/>
                        </a:tabLst>
                      </a:pPr>
                      <a:r>
                        <a:rPr lang="en-US" sz="2000" dirty="0" smtClean="0">
                          <a:effectLst/>
                          <a:latin typeface="Times New Roman" panose="02020603050405020304" pitchFamily="18" charset="0"/>
                          <a:ea typeface="Times New Roman" panose="02020603050405020304" pitchFamily="18" charset="0"/>
                          <a:cs typeface="Calibri" panose="020F0502020204030204" pitchFamily="34" charset="0"/>
                        </a:rPr>
                        <a:t>Krishna</a:t>
                      </a:r>
                      <a:r>
                        <a:rPr lang="en-US" sz="2000" baseline="0" dirty="0" smtClean="0">
                          <a:effectLst/>
                          <a:latin typeface="Times New Roman" panose="02020603050405020304" pitchFamily="18" charset="0"/>
                          <a:ea typeface="Times New Roman" panose="02020603050405020304" pitchFamily="18" charset="0"/>
                          <a:cs typeface="Calibri" panose="020F0502020204030204" pitchFamily="34" charset="0"/>
                        </a:rPr>
                        <a:t> Painuly</a:t>
                      </a:r>
                      <a:endParaRPr lang="en-US" sz="2000" dirty="0">
                        <a:effectLst/>
                        <a:latin typeface="Times New Roman" panose="02020603050405020304" pitchFamily="18" charset="0"/>
                        <a:ea typeface="Times New Roman" panose="02020603050405020304" pitchFamily="18" charset="0"/>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tabLst>
                          <a:tab pos="1885950" algn="l"/>
                        </a:tabLst>
                      </a:pPr>
                      <a:r>
                        <a:rPr lang="en-US" sz="2000" dirty="0" smtClean="0">
                          <a:effectLst/>
                          <a:latin typeface="Times New Roman" panose="02020603050405020304" pitchFamily="18" charset="0"/>
                          <a:ea typeface="Times New Roman" panose="02020603050405020304" pitchFamily="18" charset="0"/>
                          <a:cs typeface="Calibri" panose="020F0502020204030204" pitchFamily="34" charset="0"/>
                        </a:rPr>
                        <a:t>Ashish</a:t>
                      </a:r>
                      <a:r>
                        <a:rPr lang="en-US" sz="2000" baseline="0" dirty="0" smtClean="0">
                          <a:effectLst/>
                          <a:latin typeface="Times New Roman" panose="02020603050405020304" pitchFamily="18" charset="0"/>
                          <a:ea typeface="Times New Roman" panose="02020603050405020304" pitchFamily="18" charset="0"/>
                          <a:cs typeface="Calibri" panose="020F0502020204030204" pitchFamily="34" charset="0"/>
                        </a:rPr>
                        <a:t> Pandey</a:t>
                      </a:r>
                      <a:endParaRPr lang="en-US" sz="2000" dirty="0">
                        <a:effectLst/>
                        <a:latin typeface="Times New Roman" panose="02020603050405020304" pitchFamily="18" charset="0"/>
                        <a:ea typeface="Times New Roman" panose="02020603050405020304" pitchFamily="18" charset="0"/>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tabLst>
                          <a:tab pos="1885950" algn="l"/>
                        </a:tabLst>
                      </a:pPr>
                      <a:r>
                        <a:rPr lang="en-US" sz="2000" dirty="0" smtClean="0">
                          <a:effectLst/>
                          <a:latin typeface="Times New Roman" panose="02020603050405020304" pitchFamily="18" charset="0"/>
                          <a:ea typeface="Times New Roman" panose="02020603050405020304" pitchFamily="18" charset="0"/>
                          <a:cs typeface="Calibri" panose="020F0502020204030204" pitchFamily="34" charset="0"/>
                        </a:rPr>
                        <a:t>Ashish</a:t>
                      </a:r>
                      <a:r>
                        <a:rPr lang="en-US" sz="2000" baseline="0" dirty="0" smtClean="0">
                          <a:effectLst/>
                          <a:latin typeface="Times New Roman" panose="02020603050405020304" pitchFamily="18" charset="0"/>
                          <a:ea typeface="Times New Roman" panose="02020603050405020304" pitchFamily="18" charset="0"/>
                          <a:cs typeface="Calibri" panose="020F0502020204030204" pitchFamily="34" charset="0"/>
                        </a:rPr>
                        <a:t> Pandey</a:t>
                      </a:r>
                      <a:endParaRPr lang="en-US" sz="2000" dirty="0">
                        <a:effectLst/>
                        <a:latin typeface="Times New Roman" panose="02020603050405020304" pitchFamily="18" charset="0"/>
                        <a:ea typeface="Times New Roman" panose="02020603050405020304" pitchFamily="18" charset="0"/>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19100">
                <a:tc>
                  <a:txBody>
                    <a:bodyPr/>
                    <a:lstStyle/>
                    <a:p>
                      <a:pPr marL="0" marR="0">
                        <a:spcBef>
                          <a:spcPts val="0"/>
                        </a:spcBef>
                        <a:spcAft>
                          <a:spcPts val="0"/>
                        </a:spcAft>
                      </a:pPr>
                      <a:r>
                        <a:rPr lang="en-US" sz="2000" b="1" dirty="0">
                          <a:effectLst/>
                        </a:rPr>
                        <a:t>Date:</a:t>
                      </a:r>
                      <a:endParaRPr lang="en-US" sz="2000" b="1" dirty="0">
                        <a:effectLst/>
                        <a:latin typeface="Times New Roman" panose="02020603050405020304" pitchFamily="18" charset="0"/>
                        <a:ea typeface="Times New Roman" panose="02020603050405020304" pitchFamily="18" charset="0"/>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tabLst>
                          <a:tab pos="1885950" algn="l"/>
                        </a:tabLst>
                      </a:pPr>
                      <a:r>
                        <a:rPr lang="en-US" sz="2000" dirty="0" smtClean="0">
                          <a:effectLst/>
                        </a:rPr>
                        <a:t>09/15/2015</a:t>
                      </a:r>
                      <a:endParaRPr lang="en-US" sz="2000" dirty="0">
                        <a:effectLst/>
                        <a:latin typeface="Times New Roman" panose="02020603050405020304" pitchFamily="18" charset="0"/>
                        <a:ea typeface="Times New Roman" panose="02020603050405020304" pitchFamily="18" charset="0"/>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tabLst>
                          <a:tab pos="1885950" algn="l"/>
                        </a:tabLst>
                      </a:pPr>
                      <a:r>
                        <a:rPr lang="en-US" sz="2000" dirty="0" smtClean="0">
                          <a:effectLst/>
                        </a:rPr>
                        <a:t>09/15/2015</a:t>
                      </a:r>
                      <a:endParaRPr lang="en-US" sz="2000" dirty="0">
                        <a:effectLst/>
                        <a:latin typeface="Times New Roman" panose="02020603050405020304" pitchFamily="18" charset="0"/>
                        <a:ea typeface="Times New Roman" panose="02020603050405020304" pitchFamily="18" charset="0"/>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tabLst>
                          <a:tab pos="1885950" algn="l"/>
                        </a:tabLst>
                      </a:pPr>
                      <a:r>
                        <a:rPr lang="en-US" sz="2000" dirty="0" smtClean="0">
                          <a:effectLst/>
                        </a:rPr>
                        <a:t>09/15/2015</a:t>
                      </a:r>
                      <a:endParaRPr lang="en-US" sz="2000" dirty="0">
                        <a:effectLst/>
                        <a:latin typeface="Times New Roman" panose="02020603050405020304" pitchFamily="18" charset="0"/>
                        <a:ea typeface="Times New Roman" panose="02020603050405020304" pitchFamily="18" charset="0"/>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19100">
                <a:tc>
                  <a:txBody>
                    <a:bodyPr/>
                    <a:lstStyle/>
                    <a:p>
                      <a:pPr marL="0" marR="0">
                        <a:spcBef>
                          <a:spcPts val="0"/>
                        </a:spcBef>
                        <a:spcAft>
                          <a:spcPts val="0"/>
                        </a:spcAft>
                      </a:pPr>
                      <a:r>
                        <a:rPr lang="en-US" sz="2000" b="1">
                          <a:effectLst/>
                        </a:rPr>
                        <a:t>Run Number:</a:t>
                      </a:r>
                      <a:endParaRPr lang="en-US" sz="2000" b="1">
                        <a:effectLst/>
                        <a:latin typeface="Times New Roman" panose="02020603050405020304" pitchFamily="18" charset="0"/>
                        <a:ea typeface="Times New Roman" panose="02020603050405020304" pitchFamily="18" charset="0"/>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tabLst>
                          <a:tab pos="1885950" algn="l"/>
                        </a:tabLst>
                      </a:pPr>
                      <a:r>
                        <a:rPr lang="en-US" sz="2000" b="1">
                          <a:effectLst/>
                        </a:rPr>
                        <a:t>1</a:t>
                      </a:r>
                      <a:endParaRPr lang="en-US" sz="2000" b="1">
                        <a:effectLst/>
                        <a:latin typeface="Times New Roman" panose="02020603050405020304" pitchFamily="18" charset="0"/>
                        <a:ea typeface="Times New Roman" panose="02020603050405020304" pitchFamily="18" charset="0"/>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tabLst>
                          <a:tab pos="1885950" algn="l"/>
                        </a:tabLst>
                      </a:pPr>
                      <a:r>
                        <a:rPr lang="en-US" sz="2000" b="1">
                          <a:effectLst/>
                        </a:rPr>
                        <a:t>2</a:t>
                      </a:r>
                      <a:endParaRPr lang="en-US" sz="2000" b="1">
                        <a:effectLst/>
                        <a:latin typeface="Times New Roman" panose="02020603050405020304" pitchFamily="18" charset="0"/>
                        <a:ea typeface="Times New Roman" panose="02020603050405020304" pitchFamily="18" charset="0"/>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tabLst>
                          <a:tab pos="1885950" algn="l"/>
                        </a:tabLst>
                      </a:pPr>
                      <a:r>
                        <a:rPr lang="en-US" sz="2000" b="1" dirty="0">
                          <a:effectLst/>
                        </a:rPr>
                        <a:t>3</a:t>
                      </a:r>
                      <a:endParaRPr lang="en-US" sz="2000" b="1" dirty="0">
                        <a:effectLst/>
                        <a:latin typeface="Times New Roman" panose="02020603050405020304" pitchFamily="18" charset="0"/>
                        <a:ea typeface="Times New Roman" panose="02020603050405020304" pitchFamily="18" charset="0"/>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19100">
                <a:tc>
                  <a:txBody>
                    <a:bodyPr/>
                    <a:lstStyle/>
                    <a:p>
                      <a:pPr marL="0" marR="0">
                        <a:spcBef>
                          <a:spcPts val="0"/>
                        </a:spcBef>
                        <a:spcAft>
                          <a:spcPts val="0"/>
                        </a:spcAft>
                      </a:pPr>
                      <a:r>
                        <a:rPr lang="en-US" sz="2000" b="1">
                          <a:effectLst/>
                        </a:rPr>
                        <a:t>Conducted by:</a:t>
                      </a:r>
                      <a:endParaRPr lang="en-US" sz="2000" b="1">
                        <a:effectLst/>
                        <a:latin typeface="Times New Roman" panose="02020603050405020304" pitchFamily="18" charset="0"/>
                        <a:ea typeface="Times New Roman" panose="02020603050405020304" pitchFamily="18" charset="0"/>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tabLst>
                          <a:tab pos="1885950" algn="l"/>
                        </a:tabLst>
                      </a:pPr>
                      <a:r>
                        <a:rPr lang="en-US" sz="2000" dirty="0" smtClean="0">
                          <a:effectLst/>
                          <a:latin typeface="Times New Roman" panose="02020603050405020304" pitchFamily="18" charset="0"/>
                          <a:ea typeface="Times New Roman" panose="02020603050405020304" pitchFamily="18" charset="0"/>
                          <a:cs typeface="Calibri" panose="020F0502020204030204" pitchFamily="34" charset="0"/>
                        </a:rPr>
                        <a:t>Ashish</a:t>
                      </a:r>
                      <a:r>
                        <a:rPr lang="en-US" sz="2000" baseline="0" dirty="0" smtClean="0">
                          <a:effectLst/>
                          <a:latin typeface="Times New Roman" panose="02020603050405020304" pitchFamily="18" charset="0"/>
                          <a:ea typeface="Times New Roman" panose="02020603050405020304" pitchFamily="18" charset="0"/>
                          <a:cs typeface="Calibri" panose="020F0502020204030204" pitchFamily="34" charset="0"/>
                        </a:rPr>
                        <a:t> Pandey</a:t>
                      </a:r>
                      <a:endParaRPr lang="en-US" sz="2000" dirty="0">
                        <a:effectLst/>
                        <a:latin typeface="Times New Roman" panose="02020603050405020304" pitchFamily="18" charset="0"/>
                        <a:ea typeface="Times New Roman" panose="02020603050405020304" pitchFamily="18" charset="0"/>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tabLst>
                          <a:tab pos="1885950" algn="l"/>
                        </a:tabLst>
                      </a:pPr>
                      <a:r>
                        <a:rPr lang="en-US" sz="2000" dirty="0" smtClean="0">
                          <a:effectLst/>
                          <a:latin typeface="Times New Roman" panose="02020603050405020304" pitchFamily="18" charset="0"/>
                          <a:ea typeface="Times New Roman" panose="02020603050405020304" pitchFamily="18" charset="0"/>
                          <a:cs typeface="Calibri" panose="020F0502020204030204" pitchFamily="34" charset="0"/>
                        </a:rPr>
                        <a:t>Krishna</a:t>
                      </a:r>
                      <a:r>
                        <a:rPr lang="en-US" sz="2000" baseline="0" dirty="0" smtClean="0">
                          <a:effectLst/>
                          <a:latin typeface="Times New Roman" panose="02020603050405020304" pitchFamily="18" charset="0"/>
                          <a:ea typeface="Times New Roman" panose="02020603050405020304" pitchFamily="18" charset="0"/>
                          <a:cs typeface="Calibri" panose="020F0502020204030204" pitchFamily="34" charset="0"/>
                        </a:rPr>
                        <a:t> Painuly</a:t>
                      </a:r>
                      <a:endParaRPr lang="en-US" sz="2000" dirty="0">
                        <a:effectLst/>
                        <a:latin typeface="Times New Roman" panose="02020603050405020304" pitchFamily="18" charset="0"/>
                        <a:ea typeface="Times New Roman" panose="02020603050405020304" pitchFamily="18" charset="0"/>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tabLst>
                          <a:tab pos="1885950" algn="l"/>
                        </a:tabLst>
                      </a:pPr>
                      <a:r>
                        <a:rPr lang="en-US" sz="2000" dirty="0" smtClean="0">
                          <a:effectLst/>
                          <a:latin typeface="Times New Roman" panose="02020603050405020304" pitchFamily="18" charset="0"/>
                          <a:ea typeface="Times New Roman" panose="02020603050405020304" pitchFamily="18" charset="0"/>
                          <a:cs typeface="Calibri" panose="020F0502020204030204" pitchFamily="34" charset="0"/>
                        </a:rPr>
                        <a:t>Krishna</a:t>
                      </a:r>
                      <a:r>
                        <a:rPr lang="en-US" sz="2000" baseline="0" dirty="0" smtClean="0">
                          <a:effectLst/>
                          <a:latin typeface="Times New Roman" panose="02020603050405020304" pitchFamily="18" charset="0"/>
                          <a:ea typeface="Times New Roman" panose="02020603050405020304" pitchFamily="18" charset="0"/>
                          <a:cs typeface="Calibri" panose="020F0502020204030204" pitchFamily="34" charset="0"/>
                        </a:rPr>
                        <a:t> Painuly</a:t>
                      </a:r>
                      <a:endParaRPr lang="en-US" sz="2000" dirty="0">
                        <a:effectLst/>
                        <a:latin typeface="Times New Roman" panose="02020603050405020304" pitchFamily="18" charset="0"/>
                        <a:ea typeface="Times New Roman" panose="02020603050405020304" pitchFamily="18" charset="0"/>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19100">
                <a:tc>
                  <a:txBody>
                    <a:bodyPr/>
                    <a:lstStyle/>
                    <a:p>
                      <a:pPr marL="0" marR="0">
                        <a:spcBef>
                          <a:spcPts val="0"/>
                        </a:spcBef>
                        <a:spcAft>
                          <a:spcPts val="0"/>
                        </a:spcAft>
                      </a:pPr>
                      <a:r>
                        <a:rPr lang="en-US" sz="2000" b="1" dirty="0">
                          <a:effectLst/>
                        </a:rPr>
                        <a:t>Date:</a:t>
                      </a:r>
                      <a:endParaRPr lang="en-US" sz="2000" b="1" dirty="0">
                        <a:effectLst/>
                        <a:latin typeface="Times New Roman" panose="02020603050405020304" pitchFamily="18" charset="0"/>
                        <a:ea typeface="Times New Roman" panose="02020603050405020304" pitchFamily="18" charset="0"/>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tabLst>
                          <a:tab pos="1885950" algn="l"/>
                        </a:tabLst>
                      </a:pPr>
                      <a:r>
                        <a:rPr lang="en-US" sz="2000" dirty="0" smtClean="0">
                          <a:effectLst/>
                        </a:rPr>
                        <a:t>10/01/201</a:t>
                      </a:r>
                      <a:r>
                        <a:rPr lang="en-US" sz="2000" dirty="0" smtClean="0">
                          <a:effectLst/>
                          <a:latin typeface="Times New Roman" panose="02020603050405020304" pitchFamily="18" charset="0"/>
                        </a:rPr>
                        <a:t>6</a:t>
                      </a:r>
                      <a:endParaRPr lang="en-US" sz="2000" dirty="0">
                        <a:effectLst/>
                        <a:latin typeface="Times New Roman" panose="02020603050405020304" pitchFamily="18" charset="0"/>
                        <a:ea typeface="Times New Roman" panose="02020603050405020304" pitchFamily="18" charset="0"/>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tabLst>
                          <a:tab pos="1885950" algn="l"/>
                        </a:tabLst>
                      </a:pPr>
                      <a:r>
                        <a:rPr lang="en-US" sz="2000" dirty="0" smtClean="0">
                          <a:effectLst/>
                        </a:rPr>
                        <a:t>10/01/201</a:t>
                      </a:r>
                      <a:r>
                        <a:rPr lang="en-US" sz="2000" dirty="0" smtClean="0">
                          <a:effectLst/>
                          <a:latin typeface="Times New Roman" panose="02020603050405020304" pitchFamily="18" charset="0"/>
                        </a:rPr>
                        <a:t>6</a:t>
                      </a:r>
                      <a:endParaRPr lang="en-US" sz="2000" dirty="0">
                        <a:effectLst/>
                        <a:latin typeface="Times New Roman" panose="02020603050405020304" pitchFamily="18" charset="0"/>
                        <a:ea typeface="Times New Roman" panose="02020603050405020304" pitchFamily="18" charset="0"/>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tabLst>
                          <a:tab pos="1885950" algn="l"/>
                        </a:tabLst>
                      </a:pPr>
                      <a:r>
                        <a:rPr lang="en-US" sz="2000" dirty="0" smtClean="0">
                          <a:effectLst/>
                        </a:rPr>
                        <a:t>10/01/201</a:t>
                      </a:r>
                      <a:r>
                        <a:rPr lang="en-US" sz="2000" dirty="0" smtClean="0">
                          <a:effectLst/>
                          <a:latin typeface="Times New Roman" panose="02020603050405020304" pitchFamily="18" charset="0"/>
                        </a:rPr>
                        <a:t>6</a:t>
                      </a:r>
                      <a:endParaRPr lang="en-US" sz="2000" dirty="0">
                        <a:effectLst/>
                        <a:latin typeface="Times New Roman" panose="02020603050405020304" pitchFamily="18" charset="0"/>
                        <a:ea typeface="Times New Roman" panose="02020603050405020304" pitchFamily="18" charset="0"/>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5" name="TextBox 4"/>
          <p:cNvSpPr txBox="1"/>
          <p:nvPr/>
        </p:nvSpPr>
        <p:spPr>
          <a:xfrm>
            <a:off x="728663" y="1690688"/>
            <a:ext cx="10625137"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smtClean="0"/>
              <a:t>To be filled during testing</a:t>
            </a:r>
            <a:endParaRPr lang="en-US" sz="2800" dirty="0"/>
          </a:p>
        </p:txBody>
      </p:sp>
      <p:sp>
        <p:nvSpPr>
          <p:cNvPr id="6" name="TextBox 5"/>
          <p:cNvSpPr txBox="1"/>
          <p:nvPr/>
        </p:nvSpPr>
        <p:spPr>
          <a:xfrm>
            <a:off x="8615363" y="6186488"/>
            <a:ext cx="3214687" cy="400110"/>
          </a:xfrm>
          <a:prstGeom prst="rect">
            <a:avLst/>
          </a:prstGeom>
          <a:noFill/>
        </p:spPr>
        <p:txBody>
          <a:bodyPr wrap="square" rtlCol="0">
            <a:spAutoFit/>
          </a:bodyPr>
          <a:lstStyle/>
          <a:p>
            <a:r>
              <a:rPr lang="en-US" sz="2000" dirty="0" smtClean="0"/>
              <a:t>Prahasith Akkiraju</a:t>
            </a:r>
            <a:endParaRPr lang="en-US" sz="2000" dirty="0"/>
          </a:p>
        </p:txBody>
      </p:sp>
      <p:sp>
        <p:nvSpPr>
          <p:cNvPr id="3" name="Slide Number Placeholder 2"/>
          <p:cNvSpPr>
            <a:spLocks noGrp="1"/>
          </p:cNvSpPr>
          <p:nvPr>
            <p:ph type="sldNum" sz="quarter" idx="12"/>
          </p:nvPr>
        </p:nvSpPr>
        <p:spPr/>
        <p:txBody>
          <a:bodyPr/>
          <a:lstStyle/>
          <a:p>
            <a:fld id="{1B510175-9CF4-4DD8-986E-D35E32228BB6}" type="slidenum">
              <a:rPr lang="en-US" smtClean="0"/>
              <a:t>42</a:t>
            </a:fld>
            <a:endParaRPr lang="en-US"/>
          </a:p>
        </p:txBody>
      </p:sp>
    </p:spTree>
    <p:extLst>
      <p:ext uri="{BB962C8B-B14F-4D97-AF65-F5344CB8AC3E}">
        <p14:creationId xmlns:p14="http://schemas.microsoft.com/office/powerpoint/2010/main" val="17161019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Defect Data Consolidation</a:t>
            </a:r>
            <a:endParaRPr lang="en-US" dirty="0"/>
          </a:p>
        </p:txBody>
      </p:sp>
      <p:sp>
        <p:nvSpPr>
          <p:cNvPr id="3" name="Content Placeholder 2"/>
          <p:cNvSpPr>
            <a:spLocks noGrp="1"/>
          </p:cNvSpPr>
          <p:nvPr>
            <p:ph idx="1"/>
          </p:nvPr>
        </p:nvSpPr>
        <p:spPr>
          <a:xfrm>
            <a:off x="566738" y="1468438"/>
            <a:ext cx="10515600" cy="4351338"/>
          </a:xfrm>
        </p:spPr>
        <p:txBody>
          <a:bodyPr/>
          <a:lstStyle/>
          <a:p>
            <a:r>
              <a:rPr lang="en-US" dirty="0" smtClean="0"/>
              <a:t>To be filled after completion of testing</a:t>
            </a:r>
          </a:p>
          <a:p>
            <a:endParaRPr lang="en-US" dirty="0"/>
          </a:p>
        </p:txBody>
      </p:sp>
      <p:sp>
        <p:nvSpPr>
          <p:cNvPr id="5" name="TextBox 4"/>
          <p:cNvSpPr txBox="1"/>
          <p:nvPr/>
        </p:nvSpPr>
        <p:spPr>
          <a:xfrm>
            <a:off x="8977313" y="6338857"/>
            <a:ext cx="3214687" cy="400110"/>
          </a:xfrm>
          <a:prstGeom prst="rect">
            <a:avLst/>
          </a:prstGeom>
          <a:noFill/>
        </p:spPr>
        <p:txBody>
          <a:bodyPr wrap="square" rtlCol="0">
            <a:spAutoFit/>
          </a:bodyPr>
          <a:lstStyle/>
          <a:p>
            <a:r>
              <a:rPr lang="en-US" sz="2000" dirty="0" smtClean="0"/>
              <a:t>Prahasith Akkiraju</a:t>
            </a:r>
            <a:endParaRPr lang="en-US" sz="2000" dirty="0"/>
          </a:p>
        </p:txBody>
      </p:sp>
      <p:sp>
        <p:nvSpPr>
          <p:cNvPr id="6" name="Slide Number Placeholder 5"/>
          <p:cNvSpPr>
            <a:spLocks noGrp="1"/>
          </p:cNvSpPr>
          <p:nvPr>
            <p:ph type="sldNum" sz="quarter" idx="12"/>
          </p:nvPr>
        </p:nvSpPr>
        <p:spPr/>
        <p:txBody>
          <a:bodyPr/>
          <a:lstStyle/>
          <a:p>
            <a:fld id="{1B510175-9CF4-4DD8-986E-D35E32228BB6}" type="slidenum">
              <a:rPr lang="en-US" smtClean="0"/>
              <a:t>43</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3816565029"/>
              </p:ext>
            </p:extLst>
          </p:nvPr>
        </p:nvGraphicFramePr>
        <p:xfrm>
          <a:off x="1021974" y="2151527"/>
          <a:ext cx="10233213" cy="2837333"/>
        </p:xfrm>
        <a:graphic>
          <a:graphicData uri="http://schemas.openxmlformats.org/drawingml/2006/table">
            <a:tbl>
              <a:tblPr>
                <a:tableStyleId>{5C22544A-7EE6-4342-B048-85BDC9FD1C3A}</a:tableStyleId>
              </a:tblPr>
              <a:tblGrid>
                <a:gridCol w="910981"/>
                <a:gridCol w="919151"/>
                <a:gridCol w="2048685"/>
                <a:gridCol w="1260258"/>
                <a:gridCol w="1011066"/>
                <a:gridCol w="1194896"/>
                <a:gridCol w="1470641"/>
                <a:gridCol w="1417535"/>
              </a:tblGrid>
              <a:tr h="922547">
                <a:tc>
                  <a:txBody>
                    <a:bodyPr/>
                    <a:lstStyle/>
                    <a:p>
                      <a:pPr marL="0" marR="0">
                        <a:lnSpc>
                          <a:spcPct val="107000"/>
                        </a:lnSpc>
                        <a:spcBef>
                          <a:spcPts val="0"/>
                        </a:spcBef>
                        <a:spcAft>
                          <a:spcPts val="800"/>
                        </a:spcAft>
                      </a:pPr>
                      <a:r>
                        <a:rPr lang="en-US" sz="1800" dirty="0">
                          <a:effectLst/>
                          <a:latin typeface="+mn-lt"/>
                          <a:cs typeface="Times New Roman" panose="02020603050405020304" pitchFamily="18" charset="0"/>
                        </a:rPr>
                        <a:t>Defect #</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07000"/>
                        </a:lnSpc>
                        <a:spcBef>
                          <a:spcPts val="0"/>
                        </a:spcBef>
                        <a:spcAft>
                          <a:spcPts val="800"/>
                        </a:spcAft>
                      </a:pPr>
                      <a:r>
                        <a:rPr lang="en-US" sz="1800" dirty="0">
                          <a:effectLst/>
                          <a:latin typeface="+mn-lt"/>
                          <a:cs typeface="Times New Roman" panose="02020603050405020304" pitchFamily="18" charset="0"/>
                        </a:rPr>
                        <a:t>Tester</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07000"/>
                        </a:lnSpc>
                        <a:spcBef>
                          <a:spcPts val="0"/>
                        </a:spcBef>
                        <a:spcAft>
                          <a:spcPts val="800"/>
                        </a:spcAft>
                      </a:pPr>
                      <a:r>
                        <a:rPr lang="en-US" sz="1800" dirty="0">
                          <a:effectLst/>
                          <a:latin typeface="+mn-lt"/>
                          <a:cs typeface="Times New Roman" panose="02020603050405020304" pitchFamily="18" charset="0"/>
                        </a:rPr>
                        <a:t>Description</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07000"/>
                        </a:lnSpc>
                        <a:spcBef>
                          <a:spcPts val="0"/>
                        </a:spcBef>
                        <a:spcAft>
                          <a:spcPts val="800"/>
                        </a:spcAft>
                      </a:pPr>
                      <a:r>
                        <a:rPr lang="en-US" sz="1800">
                          <a:effectLst/>
                          <a:latin typeface="+mn-lt"/>
                          <a:cs typeface="Times New Roman" panose="02020603050405020304" pitchFamily="18" charset="0"/>
                        </a:rPr>
                        <a:t>Date Reported</a:t>
                      </a:r>
                      <a:endParaRPr lang="en-US"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07000"/>
                        </a:lnSpc>
                        <a:spcBef>
                          <a:spcPts val="0"/>
                        </a:spcBef>
                        <a:spcAft>
                          <a:spcPts val="800"/>
                        </a:spcAft>
                      </a:pPr>
                      <a:r>
                        <a:rPr lang="en-US" sz="1800">
                          <a:effectLst/>
                          <a:latin typeface="+mn-lt"/>
                          <a:cs typeface="Times New Roman" panose="02020603050405020304" pitchFamily="18" charset="0"/>
                        </a:rPr>
                        <a:t>User Level Tested</a:t>
                      </a:r>
                      <a:endParaRPr lang="en-US"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07000"/>
                        </a:lnSpc>
                        <a:spcBef>
                          <a:spcPts val="0"/>
                        </a:spcBef>
                        <a:spcAft>
                          <a:spcPts val="0"/>
                        </a:spcAft>
                      </a:pPr>
                      <a:r>
                        <a:rPr lang="en-US" sz="1800">
                          <a:effectLst/>
                          <a:latin typeface="+mn-lt"/>
                          <a:cs typeface="Times New Roman" panose="02020603050405020304" pitchFamily="18" charset="0"/>
                        </a:rPr>
                        <a:t>Severity</a:t>
                      </a:r>
                    </a:p>
                    <a:p>
                      <a:pPr marL="0" marR="0">
                        <a:lnSpc>
                          <a:spcPct val="107000"/>
                        </a:lnSpc>
                        <a:spcBef>
                          <a:spcPts val="0"/>
                        </a:spcBef>
                        <a:spcAft>
                          <a:spcPts val="0"/>
                        </a:spcAft>
                      </a:pPr>
                      <a:r>
                        <a:rPr lang="en-US" sz="1800">
                          <a:effectLst/>
                          <a:latin typeface="+mn-lt"/>
                          <a:cs typeface="Times New Roman" panose="02020603050405020304" pitchFamily="18" charset="0"/>
                        </a:rPr>
                        <a:t>(H/M/L)</a:t>
                      </a:r>
                      <a:endParaRPr lang="en-US"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07000"/>
                        </a:lnSpc>
                        <a:spcBef>
                          <a:spcPts val="0"/>
                        </a:spcBef>
                        <a:spcAft>
                          <a:spcPts val="800"/>
                        </a:spcAft>
                      </a:pPr>
                      <a:r>
                        <a:rPr lang="en-US" sz="1800">
                          <a:effectLst/>
                          <a:latin typeface="+mn-lt"/>
                          <a:cs typeface="Times New Roman" panose="02020603050405020304" pitchFamily="18" charset="0"/>
                        </a:rPr>
                        <a:t>Date Reported to Contractor</a:t>
                      </a:r>
                      <a:endParaRPr lang="en-US"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07000"/>
                        </a:lnSpc>
                        <a:spcBef>
                          <a:spcPts val="0"/>
                        </a:spcBef>
                        <a:spcAft>
                          <a:spcPts val="0"/>
                        </a:spcAft>
                      </a:pPr>
                      <a:r>
                        <a:rPr lang="en-US" sz="1800">
                          <a:effectLst/>
                          <a:latin typeface="+mn-lt"/>
                          <a:cs typeface="Times New Roman" panose="02020603050405020304" pitchFamily="18" charset="0"/>
                        </a:rPr>
                        <a:t>Status</a:t>
                      </a:r>
                    </a:p>
                    <a:p>
                      <a:pPr marL="0" marR="0">
                        <a:lnSpc>
                          <a:spcPct val="107000"/>
                        </a:lnSpc>
                        <a:spcBef>
                          <a:spcPts val="0"/>
                        </a:spcBef>
                        <a:spcAft>
                          <a:spcPts val="0"/>
                        </a:spcAft>
                      </a:pPr>
                      <a:r>
                        <a:rPr lang="en-US" sz="1800">
                          <a:effectLst/>
                          <a:latin typeface="+mn-lt"/>
                          <a:cs typeface="Times New Roman" panose="02020603050405020304" pitchFamily="18" charset="0"/>
                        </a:rPr>
                        <a:t>(Open or Fixed)</a:t>
                      </a:r>
                      <a:endParaRPr lang="en-US"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973227">
                <a:tc>
                  <a:txBody>
                    <a:bodyPr/>
                    <a:lstStyle/>
                    <a:p>
                      <a:pPr marL="0" marR="0">
                        <a:lnSpc>
                          <a:spcPct val="107000"/>
                        </a:lnSpc>
                        <a:spcBef>
                          <a:spcPts val="0"/>
                        </a:spcBef>
                        <a:spcAft>
                          <a:spcPts val="800"/>
                        </a:spcAft>
                      </a:pPr>
                      <a:r>
                        <a:rPr lang="en-US" sz="1800" dirty="0">
                          <a:effectLst/>
                          <a:latin typeface="+mn-lt"/>
                          <a:cs typeface="Times New Roman" panose="02020603050405020304" pitchFamily="18" charset="0"/>
                        </a:rPr>
                        <a:t> </a:t>
                      </a:r>
                      <a:r>
                        <a:rPr lang="en-US" sz="1800" dirty="0" smtClean="0">
                          <a:effectLst/>
                          <a:latin typeface="+mn-lt"/>
                          <a:cs typeface="Times New Roman" panose="02020603050405020304" pitchFamily="18" charset="0"/>
                        </a:rPr>
                        <a:t>1</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07000"/>
                        </a:lnSpc>
                        <a:spcBef>
                          <a:spcPts val="0"/>
                        </a:spcBef>
                        <a:spcAft>
                          <a:spcPts val="800"/>
                        </a:spcAft>
                      </a:pPr>
                      <a:r>
                        <a:rPr lang="en-US" sz="1800" dirty="0">
                          <a:effectLst/>
                          <a:latin typeface="+mn-lt"/>
                          <a:cs typeface="Times New Roman" panose="02020603050405020304" pitchFamily="18" charset="0"/>
                        </a:rPr>
                        <a:t> </a:t>
                      </a:r>
                      <a:r>
                        <a:rPr lang="en-US" sz="1800" dirty="0" smtClean="0">
                          <a:effectLst/>
                          <a:latin typeface="+mn-lt"/>
                          <a:cs typeface="Times New Roman" panose="02020603050405020304" pitchFamily="18" charset="0"/>
                        </a:rPr>
                        <a:t>Ashish</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07000"/>
                        </a:lnSpc>
                        <a:spcBef>
                          <a:spcPts val="0"/>
                        </a:spcBef>
                        <a:spcAft>
                          <a:spcPts val="800"/>
                        </a:spcAft>
                      </a:pPr>
                      <a:r>
                        <a:rPr lang="en-US" sz="1800" dirty="0">
                          <a:effectLst/>
                          <a:latin typeface="+mn-lt"/>
                          <a:cs typeface="Times New Roman" panose="02020603050405020304" pitchFamily="18" charset="0"/>
                        </a:rPr>
                        <a:t> </a:t>
                      </a:r>
                      <a:r>
                        <a:rPr lang="en-US" sz="1800" dirty="0" smtClean="0">
                          <a:effectLst/>
                          <a:latin typeface="+mn-lt"/>
                          <a:cs typeface="Times New Roman" panose="02020603050405020304" pitchFamily="18" charset="0"/>
                        </a:rPr>
                        <a:t>Login Functionality</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07000"/>
                        </a:lnSpc>
                        <a:spcBef>
                          <a:spcPts val="0"/>
                        </a:spcBef>
                        <a:spcAft>
                          <a:spcPts val="800"/>
                        </a:spcAft>
                      </a:pPr>
                      <a:r>
                        <a:rPr lang="en-US" sz="1800" dirty="0">
                          <a:effectLst/>
                          <a:latin typeface="+mn-lt"/>
                          <a:cs typeface="Times New Roman" panose="02020603050405020304" pitchFamily="18" charset="0"/>
                        </a:rPr>
                        <a:t> </a:t>
                      </a:r>
                      <a:r>
                        <a:rPr lang="en-US" sz="1800" dirty="0" smtClean="0">
                          <a:effectLst/>
                          <a:latin typeface="+mn-lt"/>
                          <a:cs typeface="Times New Roman" panose="02020603050405020304" pitchFamily="18" charset="0"/>
                        </a:rPr>
                        <a:t>10/1/2016</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07000"/>
                        </a:lnSpc>
                        <a:spcBef>
                          <a:spcPts val="0"/>
                        </a:spcBef>
                        <a:spcAft>
                          <a:spcPts val="800"/>
                        </a:spcAft>
                      </a:pPr>
                      <a:r>
                        <a:rPr lang="en-US" sz="1800" dirty="0">
                          <a:effectLst/>
                          <a:latin typeface="+mn-lt"/>
                          <a:cs typeface="Times New Roman" panose="02020603050405020304" pitchFamily="18" charset="0"/>
                        </a:rPr>
                        <a:t> </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07000"/>
                        </a:lnSpc>
                        <a:spcBef>
                          <a:spcPts val="0"/>
                        </a:spcBef>
                        <a:spcAft>
                          <a:spcPts val="800"/>
                        </a:spcAft>
                      </a:pPr>
                      <a:r>
                        <a:rPr lang="en-US" sz="1800" dirty="0">
                          <a:effectLst/>
                          <a:latin typeface="+mn-lt"/>
                          <a:cs typeface="Times New Roman" panose="02020603050405020304" pitchFamily="18" charset="0"/>
                        </a:rPr>
                        <a:t> </a:t>
                      </a:r>
                      <a:r>
                        <a:rPr lang="en-US" sz="1800" dirty="0" smtClean="0">
                          <a:effectLst/>
                          <a:latin typeface="+mn-lt"/>
                          <a:cs typeface="Times New Roman" panose="02020603050405020304" pitchFamily="18" charset="0"/>
                        </a:rPr>
                        <a:t>H</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07000"/>
                        </a:lnSpc>
                        <a:spcBef>
                          <a:spcPts val="0"/>
                        </a:spcBef>
                        <a:spcAft>
                          <a:spcPts val="800"/>
                        </a:spcAft>
                      </a:pPr>
                      <a:r>
                        <a:rPr lang="en-US" sz="1800" dirty="0">
                          <a:effectLst/>
                          <a:latin typeface="+mn-lt"/>
                          <a:cs typeface="Times New Roman" panose="02020603050405020304" pitchFamily="18" charset="0"/>
                        </a:rPr>
                        <a:t> </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07000"/>
                        </a:lnSpc>
                        <a:spcBef>
                          <a:spcPts val="0"/>
                        </a:spcBef>
                        <a:spcAft>
                          <a:spcPts val="800"/>
                        </a:spcAft>
                      </a:pPr>
                      <a:r>
                        <a:rPr lang="en-US" sz="1800" dirty="0">
                          <a:effectLst/>
                          <a:latin typeface="+mn-lt"/>
                          <a:cs typeface="Times New Roman" panose="02020603050405020304" pitchFamily="18" charset="0"/>
                        </a:rPr>
                        <a:t> </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941559">
                <a:tc>
                  <a:txBody>
                    <a:bodyPr/>
                    <a:lstStyle/>
                    <a:p>
                      <a:pPr marL="0" marR="0">
                        <a:lnSpc>
                          <a:spcPct val="107000"/>
                        </a:lnSpc>
                        <a:spcBef>
                          <a:spcPts val="0"/>
                        </a:spcBef>
                        <a:spcAft>
                          <a:spcPts val="800"/>
                        </a:spcAft>
                      </a:pPr>
                      <a:r>
                        <a:rPr lang="en-US" sz="1800" dirty="0">
                          <a:effectLst/>
                          <a:latin typeface="+mn-lt"/>
                          <a:cs typeface="Times New Roman" panose="02020603050405020304" pitchFamily="18" charset="0"/>
                        </a:rPr>
                        <a:t> </a:t>
                      </a:r>
                      <a:r>
                        <a:rPr lang="en-US" sz="1800" dirty="0" smtClean="0">
                          <a:effectLst/>
                          <a:latin typeface="+mn-lt"/>
                          <a:cs typeface="Times New Roman" panose="02020603050405020304" pitchFamily="18" charset="0"/>
                        </a:rPr>
                        <a:t>2</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07000"/>
                        </a:lnSpc>
                        <a:spcBef>
                          <a:spcPts val="0"/>
                        </a:spcBef>
                        <a:spcAft>
                          <a:spcPts val="800"/>
                        </a:spcAft>
                      </a:pPr>
                      <a:r>
                        <a:rPr lang="en-US" sz="1800" dirty="0" smtClean="0">
                          <a:effectLst/>
                          <a:latin typeface="+mn-lt"/>
                          <a:ea typeface="Calibri" panose="020F0502020204030204" pitchFamily="34" charset="0"/>
                          <a:cs typeface="Times New Roman" panose="02020603050405020304" pitchFamily="18" charset="0"/>
                        </a:rPr>
                        <a:t>Krishna</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07000"/>
                        </a:lnSpc>
                        <a:spcBef>
                          <a:spcPts val="0"/>
                        </a:spcBef>
                        <a:spcAft>
                          <a:spcPts val="800"/>
                        </a:spcAft>
                      </a:pPr>
                      <a:r>
                        <a:rPr lang="en-US" sz="1800" dirty="0">
                          <a:effectLst/>
                          <a:latin typeface="+mn-lt"/>
                          <a:cs typeface="Times New Roman" panose="02020603050405020304" pitchFamily="18" charset="0"/>
                        </a:rPr>
                        <a:t> </a:t>
                      </a:r>
                      <a:r>
                        <a:rPr lang="en-US" sz="1800" dirty="0" smtClean="0">
                          <a:effectLst/>
                          <a:latin typeface="+mn-lt"/>
                          <a:cs typeface="Times New Roman" panose="02020603050405020304" pitchFamily="18" charset="0"/>
                        </a:rPr>
                        <a:t>Selecting the Currency</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07000"/>
                        </a:lnSpc>
                        <a:spcBef>
                          <a:spcPts val="0"/>
                        </a:spcBef>
                        <a:spcAft>
                          <a:spcPts val="800"/>
                        </a:spcAft>
                      </a:pPr>
                      <a:r>
                        <a:rPr lang="en-US" sz="1800" dirty="0">
                          <a:effectLst/>
                          <a:latin typeface="+mn-lt"/>
                          <a:cs typeface="Times New Roman" panose="02020603050405020304" pitchFamily="18" charset="0"/>
                        </a:rPr>
                        <a:t> </a:t>
                      </a:r>
                      <a:r>
                        <a:rPr lang="en-US" sz="1800" dirty="0" smtClean="0">
                          <a:effectLst/>
                          <a:latin typeface="+mn-lt"/>
                          <a:cs typeface="Times New Roman" panose="02020603050405020304" pitchFamily="18" charset="0"/>
                        </a:rPr>
                        <a:t>10/2/2016</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07000"/>
                        </a:lnSpc>
                        <a:spcBef>
                          <a:spcPts val="0"/>
                        </a:spcBef>
                        <a:spcAft>
                          <a:spcPts val="800"/>
                        </a:spcAft>
                      </a:pPr>
                      <a:r>
                        <a:rPr lang="en-US" sz="1800">
                          <a:effectLst/>
                          <a:latin typeface="+mn-lt"/>
                          <a:cs typeface="Times New Roman" panose="02020603050405020304" pitchFamily="18" charset="0"/>
                        </a:rPr>
                        <a:t> </a:t>
                      </a:r>
                      <a:endParaRPr lang="en-US" sz="180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07000"/>
                        </a:lnSpc>
                        <a:spcBef>
                          <a:spcPts val="0"/>
                        </a:spcBef>
                        <a:spcAft>
                          <a:spcPts val="800"/>
                        </a:spcAft>
                      </a:pPr>
                      <a:r>
                        <a:rPr lang="en-US" sz="1800" dirty="0">
                          <a:effectLst/>
                          <a:latin typeface="+mn-lt"/>
                          <a:cs typeface="Times New Roman" panose="02020603050405020304" pitchFamily="18" charset="0"/>
                        </a:rPr>
                        <a:t> </a:t>
                      </a:r>
                      <a:r>
                        <a:rPr lang="en-US" sz="1800" dirty="0" smtClean="0">
                          <a:effectLst/>
                          <a:latin typeface="+mn-lt"/>
                          <a:cs typeface="Times New Roman" panose="02020603050405020304" pitchFamily="18" charset="0"/>
                        </a:rPr>
                        <a:t>L</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07000"/>
                        </a:lnSpc>
                        <a:spcBef>
                          <a:spcPts val="0"/>
                        </a:spcBef>
                        <a:spcAft>
                          <a:spcPts val="800"/>
                        </a:spcAft>
                      </a:pPr>
                      <a:r>
                        <a:rPr lang="en-US" sz="1800" dirty="0">
                          <a:effectLst/>
                          <a:latin typeface="+mn-lt"/>
                          <a:cs typeface="Times New Roman" panose="02020603050405020304" pitchFamily="18" charset="0"/>
                        </a:rPr>
                        <a:t> </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07000"/>
                        </a:lnSpc>
                        <a:spcBef>
                          <a:spcPts val="0"/>
                        </a:spcBef>
                        <a:spcAft>
                          <a:spcPts val="800"/>
                        </a:spcAft>
                      </a:pPr>
                      <a:r>
                        <a:rPr lang="en-US" sz="1800" dirty="0">
                          <a:effectLst/>
                          <a:latin typeface="+mn-lt"/>
                          <a:cs typeface="Times New Roman" panose="02020603050405020304" pitchFamily="18" charset="0"/>
                        </a:rPr>
                        <a:t> </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Tree>
    <p:extLst>
      <p:ext uri="{BB962C8B-B14F-4D97-AF65-F5344CB8AC3E}">
        <p14:creationId xmlns:p14="http://schemas.microsoft.com/office/powerpoint/2010/main" val="281113402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Review and Approval</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56644727"/>
              </p:ext>
            </p:extLst>
          </p:nvPr>
        </p:nvGraphicFramePr>
        <p:xfrm>
          <a:off x="838200" y="1971674"/>
          <a:ext cx="10515600" cy="1928814"/>
        </p:xfrm>
        <a:graphic>
          <a:graphicData uri="http://schemas.openxmlformats.org/drawingml/2006/table">
            <a:tbl>
              <a:tblPr>
                <a:tableStyleId>{5C22544A-7EE6-4342-B048-85BDC9FD1C3A}</a:tableStyleId>
              </a:tblPr>
              <a:tblGrid>
                <a:gridCol w="8599387"/>
                <a:gridCol w="1916213"/>
              </a:tblGrid>
              <a:tr h="642938">
                <a:tc>
                  <a:txBody>
                    <a:bodyPr/>
                    <a:lstStyle/>
                    <a:p>
                      <a:pPr marL="0" marR="0">
                        <a:spcBef>
                          <a:spcPts val="0"/>
                        </a:spcBef>
                        <a:spcAft>
                          <a:spcPts val="0"/>
                        </a:spcAft>
                      </a:pPr>
                      <a:r>
                        <a:rPr lang="en-US" sz="2000" dirty="0">
                          <a:effectLst/>
                        </a:rPr>
                        <a:t>All Test Cases have been executed (Y/N)</a:t>
                      </a:r>
                      <a:endParaRPr lang="en-US" sz="2000" dirty="0">
                        <a:effectLst/>
                        <a:latin typeface="Times New Roman" panose="02020603050405020304" pitchFamily="18" charset="0"/>
                        <a:ea typeface="Times New Roman" panose="02020603050405020304" pitchFamily="18" charset="0"/>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000">
                          <a:effectLst/>
                        </a:rPr>
                        <a:t>Y</a:t>
                      </a:r>
                      <a:endParaRPr lang="en-US" sz="2000">
                        <a:effectLst/>
                        <a:latin typeface="Times New Roman" panose="02020603050405020304" pitchFamily="18" charset="0"/>
                        <a:ea typeface="Times New Roman" panose="02020603050405020304" pitchFamily="18" charset="0"/>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642938">
                <a:tc>
                  <a:txBody>
                    <a:bodyPr/>
                    <a:lstStyle/>
                    <a:p>
                      <a:pPr marL="0" marR="0">
                        <a:spcBef>
                          <a:spcPts val="0"/>
                        </a:spcBef>
                        <a:spcAft>
                          <a:spcPts val="0"/>
                        </a:spcAft>
                      </a:pPr>
                      <a:r>
                        <a:rPr lang="en-US" sz="2000" dirty="0">
                          <a:effectLst/>
                        </a:rPr>
                        <a:t>All defects have been closed (Y/N)</a:t>
                      </a:r>
                      <a:endParaRPr lang="en-US" sz="2000" dirty="0">
                        <a:effectLst/>
                        <a:latin typeface="Times New Roman" panose="02020603050405020304" pitchFamily="18" charset="0"/>
                        <a:ea typeface="Times New Roman" panose="02020603050405020304" pitchFamily="18" charset="0"/>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2000">
                          <a:effectLst/>
                        </a:rPr>
                        <a:t>Y</a:t>
                      </a:r>
                      <a:endParaRPr lang="en-US" sz="2000">
                        <a:effectLst/>
                        <a:latin typeface="Times New Roman" panose="02020603050405020304" pitchFamily="18" charset="0"/>
                        <a:ea typeface="Times New Roman" panose="02020603050405020304" pitchFamily="18" charset="0"/>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642938">
                <a:tc gridSpan="2">
                  <a:txBody>
                    <a:bodyPr/>
                    <a:lstStyle/>
                    <a:p>
                      <a:pPr marL="0" marR="0">
                        <a:spcBef>
                          <a:spcPts val="0"/>
                        </a:spcBef>
                        <a:spcAft>
                          <a:spcPts val="0"/>
                        </a:spcAft>
                      </a:pPr>
                      <a:r>
                        <a:rPr lang="en-US" sz="2000" dirty="0">
                          <a:effectLst/>
                        </a:rPr>
                        <a:t>Any other comments</a:t>
                      </a:r>
                      <a:r>
                        <a:rPr lang="en-US" sz="2000" dirty="0" smtClean="0">
                          <a:effectLst/>
                        </a:rPr>
                        <a:t>: No</a:t>
                      </a:r>
                      <a:endParaRPr lang="en-US" sz="2000" dirty="0">
                        <a:effectLst/>
                        <a:latin typeface="Times New Roman" panose="02020603050405020304" pitchFamily="18" charset="0"/>
                        <a:ea typeface="Times New Roman" panose="02020603050405020304" pitchFamily="18" charset="0"/>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823536374"/>
              </p:ext>
            </p:extLst>
          </p:nvPr>
        </p:nvGraphicFramePr>
        <p:xfrm>
          <a:off x="838201" y="4400550"/>
          <a:ext cx="10515598" cy="781844"/>
        </p:xfrm>
        <a:graphic>
          <a:graphicData uri="http://schemas.openxmlformats.org/drawingml/2006/table">
            <a:tbl>
              <a:tblPr>
                <a:tableStyleId>{5C22544A-7EE6-4342-B048-85BDC9FD1C3A}</a:tableStyleId>
              </a:tblPr>
              <a:tblGrid>
                <a:gridCol w="2218849"/>
                <a:gridCol w="2515537"/>
                <a:gridCol w="2461881"/>
                <a:gridCol w="3319331"/>
              </a:tblGrid>
              <a:tr h="781844">
                <a:tc>
                  <a:txBody>
                    <a:bodyPr/>
                    <a:lstStyle/>
                    <a:p>
                      <a:pPr marL="0" marR="0" algn="ctr">
                        <a:spcBef>
                          <a:spcPts val="0"/>
                        </a:spcBef>
                        <a:spcAft>
                          <a:spcPts val="0"/>
                        </a:spcAft>
                        <a:tabLst>
                          <a:tab pos="1885950" algn="l"/>
                        </a:tabLst>
                      </a:pPr>
                      <a:r>
                        <a:rPr lang="en-US" sz="2000" b="1" dirty="0">
                          <a:effectLst/>
                        </a:rPr>
                        <a:t>Testing Reviewed By/Date:</a:t>
                      </a:r>
                      <a:endParaRPr lang="en-US" sz="2000" b="1" dirty="0">
                        <a:effectLst/>
                        <a:latin typeface="Times New Roman" panose="02020603050405020304" pitchFamily="18" charset="0"/>
                        <a:ea typeface="Times New Roman" panose="02020603050405020304" pitchFamily="18" charset="0"/>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tabLst>
                          <a:tab pos="1885950" algn="l"/>
                        </a:tabLst>
                      </a:pPr>
                      <a:r>
                        <a:rPr lang="en-US" sz="2000" dirty="0" smtClean="0">
                          <a:effectLst/>
                        </a:rPr>
                        <a:t>10/02/2016</a:t>
                      </a:r>
                      <a:endParaRPr lang="en-US" sz="2000" dirty="0">
                        <a:effectLst/>
                        <a:latin typeface="Times New Roman" panose="02020603050405020304" pitchFamily="18" charset="0"/>
                        <a:ea typeface="Times New Roman" panose="02020603050405020304" pitchFamily="18" charset="0"/>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tabLst>
                          <a:tab pos="1885950" algn="l"/>
                        </a:tabLst>
                      </a:pPr>
                      <a:r>
                        <a:rPr lang="en-US" sz="2000" b="1" dirty="0">
                          <a:effectLst/>
                        </a:rPr>
                        <a:t>Testing Approved By/Date:</a:t>
                      </a:r>
                      <a:endParaRPr lang="en-US" sz="2000" b="1" dirty="0">
                        <a:effectLst/>
                        <a:latin typeface="Times New Roman" panose="02020603050405020304" pitchFamily="18" charset="0"/>
                        <a:ea typeface="Times New Roman" panose="02020603050405020304" pitchFamily="18" charset="0"/>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tabLst>
                          <a:tab pos="1885950" algn="l"/>
                        </a:tabLst>
                      </a:pPr>
                      <a:r>
                        <a:rPr lang="en-US" sz="2000" dirty="0">
                          <a:effectLst/>
                        </a:rPr>
                        <a:t> </a:t>
                      </a:r>
                      <a:r>
                        <a:rPr lang="en-US" sz="2000" dirty="0" smtClean="0">
                          <a:effectLst/>
                        </a:rPr>
                        <a:t>--</a:t>
                      </a:r>
                      <a:endParaRPr lang="en-US" sz="2000" dirty="0">
                        <a:effectLst/>
                        <a:latin typeface="Times New Roman" panose="02020603050405020304" pitchFamily="18" charset="0"/>
                        <a:ea typeface="Times New Roman" panose="02020603050405020304" pitchFamily="18" charset="0"/>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6" name="TextBox 5"/>
          <p:cNvSpPr txBox="1"/>
          <p:nvPr/>
        </p:nvSpPr>
        <p:spPr>
          <a:xfrm>
            <a:off x="8615363" y="6186488"/>
            <a:ext cx="3214687" cy="400110"/>
          </a:xfrm>
          <a:prstGeom prst="rect">
            <a:avLst/>
          </a:prstGeom>
          <a:noFill/>
        </p:spPr>
        <p:txBody>
          <a:bodyPr wrap="square" rtlCol="0">
            <a:spAutoFit/>
          </a:bodyPr>
          <a:lstStyle/>
          <a:p>
            <a:r>
              <a:rPr lang="en-US" sz="2000" dirty="0" smtClean="0"/>
              <a:t>Prahasith Akkiraju</a:t>
            </a:r>
            <a:endParaRPr lang="en-US" sz="2000" dirty="0"/>
          </a:p>
        </p:txBody>
      </p:sp>
      <p:sp>
        <p:nvSpPr>
          <p:cNvPr id="3" name="Slide Number Placeholder 2"/>
          <p:cNvSpPr>
            <a:spLocks noGrp="1"/>
          </p:cNvSpPr>
          <p:nvPr>
            <p:ph type="sldNum" sz="quarter" idx="12"/>
          </p:nvPr>
        </p:nvSpPr>
        <p:spPr/>
        <p:txBody>
          <a:bodyPr/>
          <a:lstStyle/>
          <a:p>
            <a:fld id="{1B510175-9CF4-4DD8-986E-D35E32228BB6}" type="slidenum">
              <a:rPr lang="en-US" smtClean="0"/>
              <a:t>44</a:t>
            </a:fld>
            <a:endParaRPr lang="en-US"/>
          </a:p>
        </p:txBody>
      </p:sp>
    </p:spTree>
    <p:extLst>
      <p:ext uri="{BB962C8B-B14F-4D97-AF65-F5344CB8AC3E}">
        <p14:creationId xmlns:p14="http://schemas.microsoft.com/office/powerpoint/2010/main" val="319000725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User Acceptance Criteria Matrix</a:t>
            </a:r>
            <a:endParaRPr lang="en-US" dirty="0"/>
          </a:p>
        </p:txBody>
      </p:sp>
      <p:sp>
        <p:nvSpPr>
          <p:cNvPr id="5" name="Content Placeholder 4"/>
          <p:cNvSpPr>
            <a:spLocks noGrp="1"/>
          </p:cNvSpPr>
          <p:nvPr>
            <p:ph idx="1"/>
          </p:nvPr>
        </p:nvSpPr>
        <p:spPr/>
        <p:txBody>
          <a:bodyPr/>
          <a:lstStyle/>
          <a:p>
            <a:r>
              <a:rPr lang="en-US" dirty="0" smtClean="0"/>
              <a:t>Usually done at the end of project</a:t>
            </a:r>
          </a:p>
          <a:p>
            <a:endParaRPr lang="en-US" sz="800" dirty="0" smtClean="0"/>
          </a:p>
          <a:p>
            <a:r>
              <a:rPr lang="en-US" dirty="0" smtClean="0"/>
              <a:t>If </a:t>
            </a:r>
            <a:r>
              <a:rPr lang="en-US" dirty="0"/>
              <a:t>the </a:t>
            </a:r>
            <a:r>
              <a:rPr lang="en-US" dirty="0" smtClean="0"/>
              <a:t>user </a:t>
            </a:r>
            <a:r>
              <a:rPr lang="en-US" dirty="0"/>
              <a:t>and the </a:t>
            </a:r>
            <a:r>
              <a:rPr lang="en-US" dirty="0" smtClean="0"/>
              <a:t>client agree on </a:t>
            </a:r>
            <a:r>
              <a:rPr lang="en-US" dirty="0"/>
              <a:t>the product, the </a:t>
            </a:r>
            <a:r>
              <a:rPr lang="en-US" dirty="0" smtClean="0"/>
              <a:t>application development </a:t>
            </a:r>
            <a:r>
              <a:rPr lang="en-US" dirty="0"/>
              <a:t>is done</a:t>
            </a:r>
            <a:r>
              <a:rPr lang="en-US" dirty="0" smtClean="0"/>
              <a:t> </a:t>
            </a:r>
          </a:p>
          <a:p>
            <a:endParaRPr lang="en-US" sz="800" dirty="0" smtClean="0"/>
          </a:p>
          <a:p>
            <a:r>
              <a:rPr lang="en-US" dirty="0" smtClean="0"/>
              <a:t>Identify </a:t>
            </a:r>
            <a:r>
              <a:rPr lang="en-US" dirty="0"/>
              <a:t>problems which unit or integration tests might have missed</a:t>
            </a:r>
          </a:p>
        </p:txBody>
      </p:sp>
      <p:sp>
        <p:nvSpPr>
          <p:cNvPr id="6" name="TextBox 5"/>
          <p:cNvSpPr txBox="1"/>
          <p:nvPr/>
        </p:nvSpPr>
        <p:spPr>
          <a:xfrm>
            <a:off x="8843963" y="5976908"/>
            <a:ext cx="3067050" cy="400110"/>
          </a:xfrm>
          <a:prstGeom prst="rect">
            <a:avLst/>
          </a:prstGeom>
          <a:noFill/>
        </p:spPr>
        <p:txBody>
          <a:bodyPr wrap="square" rtlCol="0">
            <a:spAutoFit/>
          </a:bodyPr>
          <a:lstStyle/>
          <a:p>
            <a:r>
              <a:rPr lang="en-US" sz="2000" dirty="0" smtClean="0"/>
              <a:t>Sanjeev Koneru</a:t>
            </a:r>
            <a:endParaRPr lang="en-US" sz="2000" dirty="0"/>
          </a:p>
        </p:txBody>
      </p:sp>
      <p:sp>
        <p:nvSpPr>
          <p:cNvPr id="2" name="Slide Number Placeholder 1"/>
          <p:cNvSpPr>
            <a:spLocks noGrp="1"/>
          </p:cNvSpPr>
          <p:nvPr>
            <p:ph type="sldNum" sz="quarter" idx="12"/>
          </p:nvPr>
        </p:nvSpPr>
        <p:spPr/>
        <p:txBody>
          <a:bodyPr/>
          <a:lstStyle/>
          <a:p>
            <a:fld id="{1B510175-9CF4-4DD8-986E-D35E32228BB6}" type="slidenum">
              <a:rPr lang="en-US" smtClean="0"/>
              <a:t>45</a:t>
            </a:fld>
            <a:endParaRPr lang="en-US"/>
          </a:p>
        </p:txBody>
      </p:sp>
    </p:spTree>
    <p:extLst>
      <p:ext uri="{BB962C8B-B14F-4D97-AF65-F5344CB8AC3E}">
        <p14:creationId xmlns:p14="http://schemas.microsoft.com/office/powerpoint/2010/main" val="155318340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52463" y="129044"/>
            <a:ext cx="10515600" cy="1325563"/>
          </a:xfrm>
        </p:spPr>
        <p:txBody>
          <a:bodyPr/>
          <a:lstStyle/>
          <a:p>
            <a:r>
              <a:rPr lang="en-US" dirty="0" smtClean="0"/>
              <a:t>Working Example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331" y="1247848"/>
            <a:ext cx="3438525" cy="3314700"/>
          </a:xfrm>
        </p:spPr>
      </p:pic>
      <p:sp>
        <p:nvSpPr>
          <p:cNvPr id="6" name="Rectangle 5"/>
          <p:cNvSpPr/>
          <p:nvPr/>
        </p:nvSpPr>
        <p:spPr>
          <a:xfrm>
            <a:off x="392663" y="4222933"/>
            <a:ext cx="3045862" cy="1052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Bash Guardians</a:t>
            </a:r>
          </a:p>
          <a:p>
            <a:pPr algn="ctr"/>
            <a:r>
              <a:rPr lang="en-US" sz="2400" b="1" dirty="0" smtClean="0">
                <a:solidFill>
                  <a:schemeClr val="tx1"/>
                </a:solidFill>
              </a:rPr>
              <a:t>(Development Team)</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1585" y="391789"/>
            <a:ext cx="2119287" cy="5168199"/>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35430" y="774375"/>
            <a:ext cx="2149310" cy="2310507"/>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66833" y="3831292"/>
            <a:ext cx="2194560" cy="2359152"/>
          </a:xfrm>
          <a:prstGeom prst="rect">
            <a:avLst/>
          </a:prstGeom>
          <a:solidFill>
            <a:schemeClr val="bg1"/>
          </a:solidFill>
          <a:ln>
            <a:noFill/>
          </a:ln>
        </p:spPr>
      </p:pic>
      <p:sp>
        <p:nvSpPr>
          <p:cNvPr id="12" name="Rectangle 11"/>
          <p:cNvSpPr/>
          <p:nvPr/>
        </p:nvSpPr>
        <p:spPr>
          <a:xfrm>
            <a:off x="4998840" y="5787963"/>
            <a:ext cx="2264776" cy="712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Client</a:t>
            </a:r>
          </a:p>
        </p:txBody>
      </p:sp>
      <p:sp>
        <p:nvSpPr>
          <p:cNvPr id="13" name="Rectangle 12"/>
          <p:cNvSpPr/>
          <p:nvPr/>
        </p:nvSpPr>
        <p:spPr>
          <a:xfrm>
            <a:off x="8961121" y="3084882"/>
            <a:ext cx="2449100" cy="7033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Sigma Phi Epsilon</a:t>
            </a:r>
          </a:p>
        </p:txBody>
      </p:sp>
      <p:sp>
        <p:nvSpPr>
          <p:cNvPr id="14" name="Rectangle 13"/>
          <p:cNvSpPr/>
          <p:nvPr/>
        </p:nvSpPr>
        <p:spPr>
          <a:xfrm>
            <a:off x="8767791" y="6145038"/>
            <a:ext cx="2400272" cy="712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Phi Delta Theta</a:t>
            </a:r>
          </a:p>
        </p:txBody>
      </p:sp>
      <p:sp>
        <p:nvSpPr>
          <p:cNvPr id="15" name="Rectangle 14"/>
          <p:cNvSpPr/>
          <p:nvPr/>
        </p:nvSpPr>
        <p:spPr>
          <a:xfrm>
            <a:off x="8961121" y="70990"/>
            <a:ext cx="2449100" cy="6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End Users</a:t>
            </a:r>
          </a:p>
        </p:txBody>
      </p:sp>
      <p:sp>
        <p:nvSpPr>
          <p:cNvPr id="16" name="Right Arrow 15"/>
          <p:cNvSpPr/>
          <p:nvPr/>
        </p:nvSpPr>
        <p:spPr>
          <a:xfrm>
            <a:off x="3438525" y="3084882"/>
            <a:ext cx="1560315" cy="5596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1B510175-9CF4-4DD8-986E-D35E32228BB6}" type="slidenum">
              <a:rPr lang="en-US" smtClean="0"/>
              <a:t>46</a:t>
            </a:fld>
            <a:endParaRPr lang="en-US"/>
          </a:p>
        </p:txBody>
      </p:sp>
    </p:spTree>
    <p:extLst>
      <p:ext uri="{BB962C8B-B14F-4D97-AF65-F5344CB8AC3E}">
        <p14:creationId xmlns:p14="http://schemas.microsoft.com/office/powerpoint/2010/main" val="3101070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13" grpId="0" animBg="1"/>
      <p:bldP spid="14" grpId="0" animBg="1"/>
      <p:bldP spid="15" grpId="0" animBg="1"/>
      <p:bldP spid="1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Acceptance Criteria Matrix </a:t>
            </a:r>
            <a:endParaRPr lang="en-US" dirty="0"/>
          </a:p>
        </p:txBody>
      </p:sp>
      <p:sp>
        <p:nvSpPr>
          <p:cNvPr id="3" name="Content Placeholder 2"/>
          <p:cNvSpPr>
            <a:spLocks noGrp="1"/>
          </p:cNvSpPr>
          <p:nvPr>
            <p:ph idx="1"/>
          </p:nvPr>
        </p:nvSpPr>
        <p:spPr/>
        <p:txBody>
          <a:bodyPr/>
          <a:lstStyle/>
          <a:p>
            <a:r>
              <a:rPr lang="en-US" dirty="0" smtClean="0"/>
              <a:t>As we are following agile methodology </a:t>
            </a:r>
          </a:p>
          <a:p>
            <a:pPr lvl="1"/>
            <a:r>
              <a:rPr lang="en-US" dirty="0"/>
              <a:t>W</a:t>
            </a:r>
            <a:r>
              <a:rPr lang="en-US" dirty="0" smtClean="0"/>
              <a:t>e need to deliver the working software at the end of every sprint</a:t>
            </a:r>
          </a:p>
          <a:p>
            <a:r>
              <a:rPr lang="en-US" dirty="0" smtClean="0"/>
              <a:t>In two sprints, we demonstrated our app user interfaces to our client.</a:t>
            </a:r>
          </a:p>
          <a:p>
            <a:pPr lvl="1"/>
            <a:r>
              <a:rPr lang="en-US" dirty="0" smtClean="0"/>
              <a:t>First sprint – Client Demo1 (09/16)</a:t>
            </a:r>
          </a:p>
          <a:p>
            <a:pPr lvl="1"/>
            <a:r>
              <a:rPr lang="en-US" dirty="0" smtClean="0"/>
              <a:t>Second sprint – Client Demo2 (09/30)</a:t>
            </a:r>
          </a:p>
        </p:txBody>
      </p:sp>
      <p:sp>
        <p:nvSpPr>
          <p:cNvPr id="4" name="TextBox 3"/>
          <p:cNvSpPr txBox="1"/>
          <p:nvPr/>
        </p:nvSpPr>
        <p:spPr>
          <a:xfrm>
            <a:off x="9096020" y="6307717"/>
            <a:ext cx="2714625" cy="400110"/>
          </a:xfrm>
          <a:prstGeom prst="rect">
            <a:avLst/>
          </a:prstGeom>
          <a:noFill/>
        </p:spPr>
        <p:txBody>
          <a:bodyPr wrap="square" rtlCol="0">
            <a:spAutoFit/>
          </a:bodyPr>
          <a:lstStyle/>
          <a:p>
            <a:r>
              <a:rPr lang="en-US" sz="2000" dirty="0" smtClean="0"/>
              <a:t>Sanjeev Koneru</a:t>
            </a:r>
            <a:endParaRPr lang="en-US" sz="2000" dirty="0"/>
          </a:p>
        </p:txBody>
      </p:sp>
      <p:sp>
        <p:nvSpPr>
          <p:cNvPr id="5" name="Slide Number Placeholder 4"/>
          <p:cNvSpPr>
            <a:spLocks noGrp="1"/>
          </p:cNvSpPr>
          <p:nvPr>
            <p:ph type="sldNum" sz="quarter" idx="12"/>
          </p:nvPr>
        </p:nvSpPr>
        <p:spPr/>
        <p:txBody>
          <a:bodyPr/>
          <a:lstStyle/>
          <a:p>
            <a:fld id="{1B510175-9CF4-4DD8-986E-D35E32228BB6}" type="slidenum">
              <a:rPr lang="en-US" smtClean="0"/>
              <a:t>47</a:t>
            </a:fld>
            <a:endParaRPr lang="en-US"/>
          </a:p>
        </p:txBody>
      </p:sp>
    </p:spTree>
    <p:extLst>
      <p:ext uri="{BB962C8B-B14F-4D97-AF65-F5344CB8AC3E}">
        <p14:creationId xmlns:p14="http://schemas.microsoft.com/office/powerpoint/2010/main" val="251599717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23912" y="0"/>
            <a:ext cx="10515600" cy="845489"/>
          </a:xfrm>
        </p:spPr>
        <p:txBody>
          <a:bodyPr/>
          <a:lstStyle/>
          <a:p>
            <a:r>
              <a:rPr lang="en-US" dirty="0" smtClean="0"/>
              <a:t>First Sprint (Client Demo1)</a:t>
            </a:r>
            <a:endParaRPr lang="en-US" dirty="0"/>
          </a:p>
        </p:txBody>
      </p:sp>
      <p:graphicFrame>
        <p:nvGraphicFramePr>
          <p:cNvPr id="11" name="Content Placeholder 10"/>
          <p:cNvGraphicFramePr>
            <a:graphicFrameLocks noGrp="1"/>
          </p:cNvGraphicFramePr>
          <p:nvPr>
            <p:ph idx="1"/>
            <p:extLst>
              <p:ext uri="{D42A27DB-BD31-4B8C-83A1-F6EECF244321}">
                <p14:modId xmlns:p14="http://schemas.microsoft.com/office/powerpoint/2010/main" val="1320977021"/>
              </p:ext>
            </p:extLst>
          </p:nvPr>
        </p:nvGraphicFramePr>
        <p:xfrm>
          <a:off x="823912" y="845489"/>
          <a:ext cx="9851264" cy="5319893"/>
        </p:xfrm>
        <a:graphic>
          <a:graphicData uri="http://schemas.openxmlformats.org/drawingml/2006/table">
            <a:tbl>
              <a:tblPr firstRow="1" firstCol="1" bandRow="1">
                <a:tableStyleId>{5940675A-B579-460E-94D1-54222C63F5DA}</a:tableStyleId>
              </a:tblPr>
              <a:tblGrid>
                <a:gridCol w="887944"/>
                <a:gridCol w="2240830"/>
                <a:gridCol w="1905792"/>
                <a:gridCol w="2575868"/>
                <a:gridCol w="2240830"/>
              </a:tblGrid>
              <a:tr h="489589">
                <a:tc>
                  <a:txBody>
                    <a:bodyPr/>
                    <a:lstStyle/>
                    <a:p>
                      <a:pPr marL="0" marR="0" algn="ctr">
                        <a:lnSpc>
                          <a:spcPct val="107000"/>
                        </a:lnSpc>
                        <a:spcBef>
                          <a:spcPts val="0"/>
                        </a:spcBef>
                        <a:spcAft>
                          <a:spcPts val="0"/>
                        </a:spcAft>
                      </a:pPr>
                      <a:r>
                        <a:rPr lang="en-US" sz="2000" dirty="0">
                          <a:effectLst/>
                        </a:rPr>
                        <a:t>S.No</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ctr">
                        <a:lnSpc>
                          <a:spcPct val="107000"/>
                        </a:lnSpc>
                        <a:spcBef>
                          <a:spcPts val="0"/>
                        </a:spcBef>
                        <a:spcAft>
                          <a:spcPts val="0"/>
                        </a:spcAft>
                      </a:pPr>
                      <a:r>
                        <a:rPr lang="en-US" sz="2000" dirty="0">
                          <a:effectLst/>
                        </a:rPr>
                        <a:t>Task</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ctr">
                        <a:lnSpc>
                          <a:spcPct val="107000"/>
                        </a:lnSpc>
                        <a:spcBef>
                          <a:spcPts val="0"/>
                        </a:spcBef>
                        <a:spcAft>
                          <a:spcPts val="0"/>
                        </a:spcAft>
                      </a:pPr>
                      <a:r>
                        <a:rPr lang="en-US" sz="2000" dirty="0">
                          <a:effectLst/>
                        </a:rPr>
                        <a:t>Expected </a:t>
                      </a:r>
                      <a:r>
                        <a:rPr lang="en-US" sz="2000" dirty="0" smtClean="0">
                          <a:effectLst/>
                        </a:rPr>
                        <a:t>Comments</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ctr">
                        <a:lnSpc>
                          <a:spcPct val="107000"/>
                        </a:lnSpc>
                        <a:spcBef>
                          <a:spcPts val="0"/>
                        </a:spcBef>
                        <a:spcAft>
                          <a:spcPts val="0"/>
                        </a:spcAft>
                      </a:pPr>
                      <a:r>
                        <a:rPr lang="en-US" sz="2000" dirty="0">
                          <a:effectLst/>
                        </a:rPr>
                        <a:t>Actual </a:t>
                      </a:r>
                      <a:r>
                        <a:rPr lang="en-US" sz="2000" dirty="0" smtClean="0">
                          <a:effectLst/>
                        </a:rPr>
                        <a:t>Comments</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ctr">
                        <a:lnSpc>
                          <a:spcPct val="107000"/>
                        </a:lnSpc>
                        <a:spcBef>
                          <a:spcPts val="0"/>
                        </a:spcBef>
                        <a:spcAft>
                          <a:spcPts val="0"/>
                        </a:spcAft>
                      </a:pPr>
                      <a:r>
                        <a:rPr lang="en-US" sz="2000" dirty="0">
                          <a:effectLst/>
                        </a:rPr>
                        <a:t>No. of </a:t>
                      </a:r>
                      <a:r>
                        <a:rPr lang="en-US" sz="2000" dirty="0" smtClean="0">
                          <a:effectLst/>
                        </a:rPr>
                        <a:t>changes</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r>
              <a:tr h="1159254">
                <a:tc>
                  <a:txBody>
                    <a:bodyPr/>
                    <a:lstStyle/>
                    <a:p>
                      <a:pPr marL="0" marR="0" algn="ctr">
                        <a:lnSpc>
                          <a:spcPct val="107000"/>
                        </a:lnSpc>
                        <a:spcBef>
                          <a:spcPts val="0"/>
                        </a:spcBef>
                        <a:spcAft>
                          <a:spcPts val="0"/>
                        </a:spcAft>
                      </a:pPr>
                      <a:r>
                        <a:rPr lang="en-US" sz="2000" dirty="0" smtClean="0">
                          <a:effectLst/>
                        </a:rPr>
                        <a:t>1</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07000"/>
                        </a:lnSpc>
                        <a:spcBef>
                          <a:spcPts val="0"/>
                        </a:spcBef>
                        <a:spcAft>
                          <a:spcPts val="0"/>
                        </a:spcAft>
                      </a:pPr>
                      <a:r>
                        <a:rPr lang="en-US" sz="2000" dirty="0">
                          <a:effectLst/>
                        </a:rPr>
                        <a:t>Login page with appropriate credentials</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dirty="0">
                          <a:effectLst/>
                        </a:rPr>
                        <a:t>Excellent</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nSpc>
                          <a:spcPct val="107000"/>
                        </a:lnSpc>
                        <a:spcBef>
                          <a:spcPts val="0"/>
                        </a:spcBef>
                        <a:spcAft>
                          <a:spcPts val="0"/>
                        </a:spcAft>
                        <a:buFont typeface="Symbol" panose="05050102010706020507" pitchFamily="18" charset="2"/>
                        <a:buNone/>
                      </a:pPr>
                      <a:r>
                        <a:rPr lang="en-US" sz="2000" dirty="0">
                          <a:effectLst/>
                        </a:rPr>
                        <a:t>Remove the </a:t>
                      </a:r>
                      <a:r>
                        <a:rPr lang="en-US" sz="2000" dirty="0" smtClean="0">
                          <a:effectLst/>
                        </a:rPr>
                        <a:t>fb and twitter login</a:t>
                      </a:r>
                      <a:endParaRPr lang="en-US" sz="2000" dirty="0">
                        <a:effectLst/>
                      </a:endParaRPr>
                    </a:p>
                  </a:txBody>
                  <a:tcPr marL="68580" marR="68580" marT="0" marB="0" anchor="ctr"/>
                </a:tc>
                <a:tc>
                  <a:txBody>
                    <a:bodyPr/>
                    <a:lstStyle/>
                    <a:p>
                      <a:pPr marL="0" marR="0" algn="ctr">
                        <a:lnSpc>
                          <a:spcPct val="107000"/>
                        </a:lnSpc>
                        <a:spcBef>
                          <a:spcPts val="0"/>
                        </a:spcBef>
                        <a:spcAft>
                          <a:spcPts val="0"/>
                        </a:spcAft>
                      </a:pPr>
                      <a:r>
                        <a:rPr lang="en-US" sz="2000" dirty="0">
                          <a:effectLst/>
                        </a:rPr>
                        <a:t>2</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nchor="ctr"/>
                </a:tc>
              </a:tr>
              <a:tr h="573143">
                <a:tc>
                  <a:txBody>
                    <a:bodyPr/>
                    <a:lstStyle/>
                    <a:p>
                      <a:pPr marL="0" marR="0" algn="ctr">
                        <a:lnSpc>
                          <a:spcPct val="107000"/>
                        </a:lnSpc>
                        <a:spcBef>
                          <a:spcPts val="0"/>
                        </a:spcBef>
                        <a:spcAft>
                          <a:spcPts val="0"/>
                        </a:spcAft>
                      </a:pPr>
                      <a:r>
                        <a:rPr lang="en-US" sz="2000" dirty="0" smtClean="0">
                          <a:effectLst/>
                        </a:rPr>
                        <a:t>2</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07000"/>
                        </a:lnSpc>
                        <a:spcBef>
                          <a:spcPts val="0"/>
                        </a:spcBef>
                        <a:spcAft>
                          <a:spcPts val="0"/>
                        </a:spcAft>
                      </a:pPr>
                      <a:r>
                        <a:rPr lang="en-US" sz="2000" dirty="0">
                          <a:effectLst/>
                        </a:rPr>
                        <a:t>New user registration</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dirty="0">
                          <a:effectLst/>
                        </a:rPr>
                        <a:t>Excellent</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dirty="0">
                          <a:effectLst/>
                        </a:rPr>
                        <a:t>No </a:t>
                      </a:r>
                      <a:r>
                        <a:rPr lang="en-US" sz="2000" dirty="0" smtClean="0">
                          <a:effectLst/>
                        </a:rPr>
                        <a:t>comments</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dirty="0">
                          <a:effectLst/>
                        </a:rPr>
                        <a:t>0</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nchor="ctr"/>
                </a:tc>
              </a:tr>
              <a:tr h="866198">
                <a:tc>
                  <a:txBody>
                    <a:bodyPr/>
                    <a:lstStyle/>
                    <a:p>
                      <a:pPr marL="0" marR="0" algn="ctr">
                        <a:lnSpc>
                          <a:spcPct val="107000"/>
                        </a:lnSpc>
                        <a:spcBef>
                          <a:spcPts val="0"/>
                        </a:spcBef>
                        <a:spcAft>
                          <a:spcPts val="0"/>
                        </a:spcAft>
                      </a:pPr>
                      <a:r>
                        <a:rPr lang="en-US" sz="2000" dirty="0" smtClean="0">
                          <a:effectLst/>
                        </a:rPr>
                        <a:t>3</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07000"/>
                        </a:lnSpc>
                        <a:spcBef>
                          <a:spcPts val="0"/>
                        </a:spcBef>
                        <a:spcAft>
                          <a:spcPts val="0"/>
                        </a:spcAft>
                      </a:pPr>
                      <a:r>
                        <a:rPr lang="en-US" sz="2000" dirty="0">
                          <a:effectLst/>
                        </a:rPr>
                        <a:t>View Home page-Fraternity houses list</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dirty="0">
                          <a:effectLst/>
                        </a:rPr>
                        <a:t>Excellent</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l" defTabSz="914400" rtl="0" eaLnBrk="1" latinLnBrk="0" hangingPunct="1">
                        <a:lnSpc>
                          <a:spcPct val="107000"/>
                        </a:lnSpc>
                        <a:spcBef>
                          <a:spcPts val="0"/>
                        </a:spcBef>
                        <a:spcAft>
                          <a:spcPts val="0"/>
                        </a:spcAft>
                        <a:buFont typeface="Symbol" panose="05050102010706020507" pitchFamily="18" charset="2"/>
                        <a:buNone/>
                      </a:pPr>
                      <a:r>
                        <a:rPr lang="en-US" sz="2000" kern="1200" dirty="0">
                          <a:solidFill>
                            <a:schemeClr val="tx1"/>
                          </a:solidFill>
                          <a:effectLst/>
                          <a:latin typeface="+mn-lt"/>
                          <a:ea typeface="+mn-ea"/>
                          <a:cs typeface="+mn-cs"/>
                        </a:rPr>
                        <a:t>Populate based on location (most nearer)</a:t>
                      </a:r>
                    </a:p>
                  </a:txBody>
                  <a:tcPr marL="68580" marR="68580" marT="0" marB="0" anchor="ctr"/>
                </a:tc>
                <a:tc>
                  <a:txBody>
                    <a:bodyPr/>
                    <a:lstStyle/>
                    <a:p>
                      <a:pPr marL="0" marR="0" algn="ctr">
                        <a:lnSpc>
                          <a:spcPct val="107000"/>
                        </a:lnSpc>
                        <a:spcBef>
                          <a:spcPts val="0"/>
                        </a:spcBef>
                        <a:spcAft>
                          <a:spcPts val="0"/>
                        </a:spcAft>
                      </a:pPr>
                      <a:r>
                        <a:rPr lang="en-US" sz="2000">
                          <a:effectLst/>
                        </a:rPr>
                        <a:t>1</a:t>
                      </a:r>
                      <a:endParaRPr lang="en-US" sz="2000">
                        <a:effectLst/>
                        <a:latin typeface="+mn-lt"/>
                        <a:ea typeface="Calibri" panose="020F0502020204030204" pitchFamily="34" charset="0"/>
                        <a:cs typeface="Times New Roman" panose="02020603050405020304" pitchFamily="18" charset="0"/>
                      </a:endParaRPr>
                    </a:p>
                  </a:txBody>
                  <a:tcPr marL="68580" marR="68580" marT="0" marB="0" anchor="ctr"/>
                </a:tc>
              </a:tr>
              <a:tr h="573143">
                <a:tc>
                  <a:txBody>
                    <a:bodyPr/>
                    <a:lstStyle/>
                    <a:p>
                      <a:pPr marL="0" marR="0" algn="ctr">
                        <a:lnSpc>
                          <a:spcPct val="107000"/>
                        </a:lnSpc>
                        <a:spcBef>
                          <a:spcPts val="0"/>
                        </a:spcBef>
                        <a:spcAft>
                          <a:spcPts val="0"/>
                        </a:spcAft>
                      </a:pPr>
                      <a:r>
                        <a:rPr lang="en-US" sz="2000" dirty="0" smtClean="0">
                          <a:effectLst/>
                        </a:rPr>
                        <a:t>4</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07000"/>
                        </a:lnSpc>
                        <a:spcBef>
                          <a:spcPts val="0"/>
                        </a:spcBef>
                        <a:spcAft>
                          <a:spcPts val="0"/>
                        </a:spcAft>
                      </a:pPr>
                      <a:r>
                        <a:rPr lang="en-US" sz="2000" dirty="0">
                          <a:effectLst/>
                        </a:rPr>
                        <a:t>Display Menu</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Excellent</a:t>
                      </a:r>
                      <a:endParaRPr lang="en-US"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l" defTabSz="914400" rtl="0" eaLnBrk="1" latinLnBrk="0" hangingPunct="1">
                        <a:lnSpc>
                          <a:spcPct val="107000"/>
                        </a:lnSpc>
                        <a:spcBef>
                          <a:spcPts val="0"/>
                        </a:spcBef>
                        <a:spcAft>
                          <a:spcPts val="0"/>
                        </a:spcAft>
                        <a:buFont typeface="Symbol" panose="05050102010706020507" pitchFamily="18" charset="2"/>
                        <a:buNone/>
                      </a:pPr>
                      <a:r>
                        <a:rPr lang="en-US" sz="2000" kern="1200" dirty="0">
                          <a:solidFill>
                            <a:schemeClr val="tx1"/>
                          </a:solidFill>
                          <a:effectLst/>
                          <a:latin typeface="+mn-lt"/>
                          <a:ea typeface="+mn-ea"/>
                          <a:cs typeface="+mn-cs"/>
                        </a:rPr>
                        <a:t>Location change can be updatable</a:t>
                      </a:r>
                    </a:p>
                  </a:txBody>
                  <a:tcPr marL="68580" marR="68580" marT="0" marB="0" anchor="ctr"/>
                </a:tc>
                <a:tc>
                  <a:txBody>
                    <a:bodyPr/>
                    <a:lstStyle/>
                    <a:p>
                      <a:pPr marL="0" marR="0" algn="ctr">
                        <a:lnSpc>
                          <a:spcPct val="107000"/>
                        </a:lnSpc>
                        <a:spcBef>
                          <a:spcPts val="0"/>
                        </a:spcBef>
                        <a:spcAft>
                          <a:spcPts val="0"/>
                        </a:spcAft>
                      </a:pPr>
                      <a:r>
                        <a:rPr lang="en-US" sz="2000">
                          <a:effectLst/>
                        </a:rPr>
                        <a:t>1</a:t>
                      </a:r>
                      <a:endParaRPr lang="en-US" sz="2000">
                        <a:effectLst/>
                        <a:latin typeface="+mn-lt"/>
                        <a:ea typeface="Calibri" panose="020F0502020204030204" pitchFamily="34" charset="0"/>
                        <a:cs typeface="Times New Roman" panose="02020603050405020304" pitchFamily="18" charset="0"/>
                      </a:endParaRPr>
                    </a:p>
                  </a:txBody>
                  <a:tcPr marL="68580" marR="68580" marT="0" marB="0" anchor="ctr"/>
                </a:tc>
              </a:tr>
              <a:tr h="573143">
                <a:tc>
                  <a:txBody>
                    <a:bodyPr/>
                    <a:lstStyle/>
                    <a:p>
                      <a:pPr marL="0" marR="0" algn="ctr">
                        <a:lnSpc>
                          <a:spcPct val="107000"/>
                        </a:lnSpc>
                        <a:spcBef>
                          <a:spcPts val="0"/>
                        </a:spcBef>
                        <a:spcAft>
                          <a:spcPts val="0"/>
                        </a:spcAft>
                      </a:pPr>
                      <a:r>
                        <a:rPr lang="en-US" sz="2000" dirty="0" smtClean="0">
                          <a:effectLst/>
                        </a:rPr>
                        <a:t>5</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07000"/>
                        </a:lnSpc>
                        <a:spcBef>
                          <a:spcPts val="0"/>
                        </a:spcBef>
                        <a:spcAft>
                          <a:spcPts val="0"/>
                        </a:spcAft>
                      </a:pPr>
                      <a:r>
                        <a:rPr lang="en-US" sz="2000" dirty="0">
                          <a:effectLst/>
                        </a:rPr>
                        <a:t>Select the Incident</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Excellent</a:t>
                      </a:r>
                      <a:endParaRPr lang="en-US" sz="20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dirty="0">
                          <a:effectLst/>
                        </a:rPr>
                        <a:t>No </a:t>
                      </a:r>
                      <a:r>
                        <a:rPr lang="en-US" sz="2000" dirty="0" smtClean="0">
                          <a:effectLst/>
                        </a:rPr>
                        <a:t>comments</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dirty="0">
                          <a:effectLst/>
                        </a:rPr>
                        <a:t>0</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nchor="ctr"/>
                </a:tc>
              </a:tr>
              <a:tr h="573143">
                <a:tc>
                  <a:txBody>
                    <a:bodyPr/>
                    <a:lstStyle/>
                    <a:p>
                      <a:pPr marL="0" marR="0" algn="ctr">
                        <a:lnSpc>
                          <a:spcPct val="107000"/>
                        </a:lnSpc>
                        <a:spcBef>
                          <a:spcPts val="0"/>
                        </a:spcBef>
                        <a:spcAft>
                          <a:spcPts val="0"/>
                        </a:spcAft>
                      </a:pPr>
                      <a:r>
                        <a:rPr lang="en-US" sz="2000" dirty="0" smtClean="0">
                          <a:effectLst/>
                        </a:rPr>
                        <a:t>6</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07000"/>
                        </a:lnSpc>
                        <a:spcBef>
                          <a:spcPts val="0"/>
                        </a:spcBef>
                        <a:spcAft>
                          <a:spcPts val="0"/>
                        </a:spcAft>
                      </a:pPr>
                      <a:r>
                        <a:rPr lang="en-US" sz="2000" dirty="0">
                          <a:effectLst/>
                        </a:rPr>
                        <a:t>Select the location of incident</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dirty="0">
                          <a:effectLst/>
                        </a:rPr>
                        <a:t>Excellent</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dirty="0">
                          <a:effectLst/>
                        </a:rPr>
                        <a:t>No </a:t>
                      </a:r>
                      <a:r>
                        <a:rPr lang="en-US" sz="2000" dirty="0" smtClean="0">
                          <a:effectLst/>
                        </a:rPr>
                        <a:t>comments</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dirty="0">
                          <a:effectLst/>
                        </a:rPr>
                        <a:t>0</a:t>
                      </a:r>
                      <a:endParaRPr lang="en-US" sz="2000" dirty="0">
                        <a:effectLst/>
                        <a:latin typeface="+mn-lt"/>
                        <a:ea typeface="Calibri" panose="020F0502020204030204" pitchFamily="34" charset="0"/>
                        <a:cs typeface="Times New Roman" panose="02020603050405020304" pitchFamily="18" charset="0"/>
                      </a:endParaRPr>
                    </a:p>
                  </a:txBody>
                  <a:tcPr marL="68580" marR="68580" marT="0" marB="0" anchor="ctr"/>
                </a:tc>
              </a:tr>
            </a:tbl>
          </a:graphicData>
        </a:graphic>
      </p:graphicFrame>
      <p:sp>
        <p:nvSpPr>
          <p:cNvPr id="12" name="TextBox 11"/>
          <p:cNvSpPr txBox="1"/>
          <p:nvPr/>
        </p:nvSpPr>
        <p:spPr>
          <a:xfrm>
            <a:off x="3102768" y="6277629"/>
            <a:ext cx="5957887" cy="369332"/>
          </a:xfrm>
          <a:prstGeom prst="rect">
            <a:avLst/>
          </a:prstGeom>
          <a:noFill/>
        </p:spPr>
        <p:txBody>
          <a:bodyPr wrap="square" rtlCol="0">
            <a:spAutoFit/>
          </a:bodyPr>
          <a:lstStyle/>
          <a:p>
            <a:pPr algn="ctr"/>
            <a:r>
              <a:rPr lang="en-US" dirty="0" smtClean="0"/>
              <a:t>Table1: User Acceptance Testing Matrix-1</a:t>
            </a:r>
            <a:endParaRPr lang="en-US" dirty="0"/>
          </a:p>
        </p:txBody>
      </p:sp>
      <p:sp>
        <p:nvSpPr>
          <p:cNvPr id="13" name="TextBox 12"/>
          <p:cNvSpPr txBox="1"/>
          <p:nvPr/>
        </p:nvSpPr>
        <p:spPr>
          <a:xfrm>
            <a:off x="9060655" y="6290936"/>
            <a:ext cx="2419349" cy="400110"/>
          </a:xfrm>
          <a:prstGeom prst="rect">
            <a:avLst/>
          </a:prstGeom>
          <a:noFill/>
        </p:spPr>
        <p:txBody>
          <a:bodyPr wrap="square" rtlCol="0">
            <a:spAutoFit/>
          </a:bodyPr>
          <a:lstStyle/>
          <a:p>
            <a:r>
              <a:rPr lang="en-US" sz="2000" dirty="0" smtClean="0"/>
              <a:t>Sanjeev Koneru</a:t>
            </a:r>
            <a:endParaRPr lang="en-US" sz="2000" dirty="0"/>
          </a:p>
        </p:txBody>
      </p:sp>
      <p:sp>
        <p:nvSpPr>
          <p:cNvPr id="2" name="Slide Number Placeholder 1"/>
          <p:cNvSpPr>
            <a:spLocks noGrp="1"/>
          </p:cNvSpPr>
          <p:nvPr>
            <p:ph type="sldNum" sz="quarter" idx="12"/>
          </p:nvPr>
        </p:nvSpPr>
        <p:spPr/>
        <p:txBody>
          <a:bodyPr/>
          <a:lstStyle/>
          <a:p>
            <a:fld id="{1B510175-9CF4-4DD8-986E-D35E32228BB6}" type="slidenum">
              <a:rPr lang="en-US" smtClean="0"/>
              <a:t>48</a:t>
            </a:fld>
            <a:endParaRPr lang="en-US"/>
          </a:p>
        </p:txBody>
      </p:sp>
    </p:spTree>
    <p:extLst>
      <p:ext uri="{BB962C8B-B14F-4D97-AF65-F5344CB8AC3E}">
        <p14:creationId xmlns:p14="http://schemas.microsoft.com/office/powerpoint/2010/main" val="284537635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8738"/>
          </a:xfrm>
        </p:spPr>
        <p:txBody>
          <a:bodyPr/>
          <a:lstStyle/>
          <a:p>
            <a:r>
              <a:rPr lang="en-US" dirty="0" smtClean="0"/>
              <a:t>Second Sprint (Client Demo2)</a:t>
            </a:r>
            <a:endParaRPr lang="en-US" dirty="0"/>
          </a:p>
        </p:txBody>
      </p:sp>
      <p:sp>
        <p:nvSpPr>
          <p:cNvPr id="6" name="Content Placeholder 5"/>
          <p:cNvSpPr>
            <a:spLocks noGrp="1"/>
          </p:cNvSpPr>
          <p:nvPr>
            <p:ph idx="1"/>
          </p:nvPr>
        </p:nvSpPr>
        <p:spPr>
          <a:xfrm>
            <a:off x="3495675" y="6443662"/>
            <a:ext cx="4919663" cy="414338"/>
          </a:xfrm>
        </p:spPr>
        <p:txBody>
          <a:bodyPr>
            <a:noAutofit/>
          </a:bodyPr>
          <a:lstStyle/>
          <a:p>
            <a:pPr marL="0" indent="0" algn="ctr">
              <a:lnSpc>
                <a:spcPct val="107000"/>
              </a:lnSpc>
              <a:spcBef>
                <a:spcPts val="0"/>
              </a:spcBef>
              <a:buNone/>
            </a:pPr>
            <a:r>
              <a:rPr lang="en-US" sz="1800" dirty="0" smtClean="0"/>
              <a:t>Table2: User Acceptance Testing Matrix-2</a:t>
            </a:r>
            <a:endParaRPr lang="en-US" sz="1800" dirty="0"/>
          </a:p>
        </p:txBody>
      </p:sp>
      <p:graphicFrame>
        <p:nvGraphicFramePr>
          <p:cNvPr id="5" name="Table 4"/>
          <p:cNvGraphicFramePr>
            <a:graphicFrameLocks noGrp="1"/>
          </p:cNvGraphicFramePr>
          <p:nvPr>
            <p:extLst>
              <p:ext uri="{D42A27DB-BD31-4B8C-83A1-F6EECF244321}">
                <p14:modId xmlns:p14="http://schemas.microsoft.com/office/powerpoint/2010/main" val="175591328"/>
              </p:ext>
            </p:extLst>
          </p:nvPr>
        </p:nvGraphicFramePr>
        <p:xfrm>
          <a:off x="940157" y="1049132"/>
          <a:ext cx="10275531" cy="5368533"/>
        </p:xfrm>
        <a:graphic>
          <a:graphicData uri="http://schemas.openxmlformats.org/drawingml/2006/table">
            <a:tbl>
              <a:tblPr firstRow="1" bandRow="1">
                <a:tableStyleId>{5940675A-B579-460E-94D1-54222C63F5DA}</a:tableStyleId>
              </a:tblPr>
              <a:tblGrid>
                <a:gridCol w="672148"/>
                <a:gridCol w="2773958"/>
                <a:gridCol w="1543051"/>
                <a:gridCol w="3529996"/>
                <a:gridCol w="1756378"/>
              </a:tblGrid>
              <a:tr h="571065">
                <a:tc>
                  <a:txBody>
                    <a:bodyPr/>
                    <a:lstStyle/>
                    <a:p>
                      <a:pPr marL="0" marR="0" algn="ctr">
                        <a:lnSpc>
                          <a:spcPct val="107000"/>
                        </a:lnSpc>
                        <a:spcBef>
                          <a:spcPts val="0"/>
                        </a:spcBef>
                        <a:spcAft>
                          <a:spcPts val="0"/>
                        </a:spcAft>
                      </a:pPr>
                      <a:r>
                        <a:rPr lang="en-US" sz="2000" dirty="0">
                          <a:solidFill>
                            <a:schemeClr val="tx1"/>
                          </a:solidFill>
                          <a:effectLst/>
                        </a:rPr>
                        <a:t>S.No</a:t>
                      </a:r>
                      <a:endParaRPr lang="en-US" sz="20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ctr">
                        <a:lnSpc>
                          <a:spcPct val="107000"/>
                        </a:lnSpc>
                        <a:spcBef>
                          <a:spcPts val="0"/>
                        </a:spcBef>
                        <a:spcAft>
                          <a:spcPts val="0"/>
                        </a:spcAft>
                      </a:pPr>
                      <a:r>
                        <a:rPr lang="en-US" sz="2000" dirty="0">
                          <a:solidFill>
                            <a:schemeClr val="tx1"/>
                          </a:solidFill>
                          <a:effectLst/>
                        </a:rPr>
                        <a:t>Task</a:t>
                      </a:r>
                      <a:endParaRPr lang="en-US" sz="20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ctr">
                        <a:lnSpc>
                          <a:spcPct val="107000"/>
                        </a:lnSpc>
                        <a:spcBef>
                          <a:spcPts val="0"/>
                        </a:spcBef>
                        <a:spcAft>
                          <a:spcPts val="0"/>
                        </a:spcAft>
                      </a:pPr>
                      <a:r>
                        <a:rPr lang="en-US" sz="2000" dirty="0">
                          <a:solidFill>
                            <a:schemeClr val="tx1"/>
                          </a:solidFill>
                          <a:effectLst/>
                        </a:rPr>
                        <a:t>Expected </a:t>
                      </a:r>
                      <a:r>
                        <a:rPr lang="en-US" sz="2000" dirty="0" smtClean="0">
                          <a:solidFill>
                            <a:schemeClr val="tx1"/>
                          </a:solidFill>
                          <a:effectLst/>
                        </a:rPr>
                        <a:t>Comments</a:t>
                      </a:r>
                      <a:endParaRPr lang="en-US" sz="20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ctr">
                        <a:lnSpc>
                          <a:spcPct val="107000"/>
                        </a:lnSpc>
                        <a:spcBef>
                          <a:spcPts val="0"/>
                        </a:spcBef>
                        <a:spcAft>
                          <a:spcPts val="0"/>
                        </a:spcAft>
                      </a:pPr>
                      <a:r>
                        <a:rPr lang="en-US" sz="2000" dirty="0">
                          <a:solidFill>
                            <a:schemeClr val="tx1"/>
                          </a:solidFill>
                          <a:effectLst/>
                        </a:rPr>
                        <a:t>Actual </a:t>
                      </a:r>
                      <a:r>
                        <a:rPr lang="en-US" sz="2000" dirty="0" smtClean="0">
                          <a:solidFill>
                            <a:schemeClr val="tx1"/>
                          </a:solidFill>
                          <a:effectLst/>
                        </a:rPr>
                        <a:t>Comments</a:t>
                      </a:r>
                      <a:endParaRPr lang="en-US" sz="20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ctr">
                        <a:lnSpc>
                          <a:spcPct val="107000"/>
                        </a:lnSpc>
                        <a:spcBef>
                          <a:spcPts val="0"/>
                        </a:spcBef>
                        <a:spcAft>
                          <a:spcPts val="0"/>
                        </a:spcAft>
                      </a:pPr>
                      <a:r>
                        <a:rPr lang="en-US" sz="2000" dirty="0">
                          <a:solidFill>
                            <a:schemeClr val="tx1"/>
                          </a:solidFill>
                          <a:effectLst/>
                        </a:rPr>
                        <a:t>No. of </a:t>
                      </a:r>
                      <a:r>
                        <a:rPr lang="en-US" sz="2000" dirty="0" smtClean="0">
                          <a:solidFill>
                            <a:schemeClr val="tx1"/>
                          </a:solidFill>
                          <a:effectLst/>
                        </a:rPr>
                        <a:t>changes</a:t>
                      </a:r>
                      <a:endParaRPr lang="en-US" sz="20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r>
              <a:tr h="1083730">
                <a:tc>
                  <a:txBody>
                    <a:bodyPr/>
                    <a:lstStyle/>
                    <a:p>
                      <a:pPr marL="0" marR="0" algn="ctr">
                        <a:lnSpc>
                          <a:spcPct val="107000"/>
                        </a:lnSpc>
                        <a:spcBef>
                          <a:spcPts val="0"/>
                        </a:spcBef>
                        <a:spcAft>
                          <a:spcPts val="0"/>
                        </a:spcAft>
                      </a:pPr>
                      <a:r>
                        <a:rPr lang="en-US" sz="2000" dirty="0" smtClean="0">
                          <a:solidFill>
                            <a:schemeClr val="tx1"/>
                          </a:solidFill>
                          <a:effectLst/>
                        </a:rPr>
                        <a:t>1</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07000"/>
                        </a:lnSpc>
                        <a:spcBef>
                          <a:spcPts val="0"/>
                        </a:spcBef>
                        <a:spcAft>
                          <a:spcPts val="0"/>
                        </a:spcAft>
                      </a:pPr>
                      <a:r>
                        <a:rPr lang="en-US" sz="2000" dirty="0">
                          <a:solidFill>
                            <a:schemeClr val="tx1"/>
                          </a:solidFill>
                          <a:effectLst/>
                        </a:rPr>
                        <a:t>Login page with appropriate credentials</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dirty="0">
                          <a:solidFill>
                            <a:schemeClr val="tx1"/>
                          </a:solidFill>
                          <a:effectLst/>
                        </a:rPr>
                        <a:t>Excellent</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l" defTabSz="914400" rtl="0" eaLnBrk="1" latinLnBrk="0" hangingPunct="1">
                        <a:lnSpc>
                          <a:spcPct val="107000"/>
                        </a:lnSpc>
                        <a:spcBef>
                          <a:spcPts val="0"/>
                        </a:spcBef>
                        <a:spcAft>
                          <a:spcPts val="0"/>
                        </a:spcAft>
                        <a:buFont typeface="Symbol" panose="05050102010706020507" pitchFamily="18" charset="2"/>
                        <a:buNone/>
                      </a:pPr>
                      <a:r>
                        <a:rPr lang="en-US" sz="2000" kern="1200" dirty="0">
                          <a:solidFill>
                            <a:schemeClr val="tx1"/>
                          </a:solidFill>
                          <a:effectLst/>
                          <a:latin typeface="+mn-lt"/>
                          <a:ea typeface="+mn-ea"/>
                          <a:cs typeface="+mn-cs"/>
                        </a:rPr>
                        <a:t>When guard user logs in he shouldn’t see PG team tab</a:t>
                      </a:r>
                    </a:p>
                  </a:txBody>
                  <a:tcPr marL="68580" marR="68580" marT="0" marB="0" anchor="ctr"/>
                </a:tc>
                <a:tc>
                  <a:txBody>
                    <a:bodyPr/>
                    <a:lstStyle/>
                    <a:p>
                      <a:pPr marL="0" marR="0" algn="ctr">
                        <a:lnSpc>
                          <a:spcPct val="107000"/>
                        </a:lnSpc>
                        <a:spcBef>
                          <a:spcPts val="0"/>
                        </a:spcBef>
                        <a:spcAft>
                          <a:spcPts val="0"/>
                        </a:spcAft>
                      </a:pPr>
                      <a:r>
                        <a:rPr lang="en-US" sz="2000" dirty="0">
                          <a:solidFill>
                            <a:schemeClr val="tx1"/>
                          </a:solidFill>
                          <a:effectLst/>
                        </a:rPr>
                        <a:t>1</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354663">
                <a:tc>
                  <a:txBody>
                    <a:bodyPr/>
                    <a:lstStyle/>
                    <a:p>
                      <a:pPr marL="0" marR="0" algn="ctr">
                        <a:lnSpc>
                          <a:spcPct val="107000"/>
                        </a:lnSpc>
                        <a:spcBef>
                          <a:spcPts val="0"/>
                        </a:spcBef>
                        <a:spcAft>
                          <a:spcPts val="0"/>
                        </a:spcAft>
                      </a:pPr>
                      <a:r>
                        <a:rPr lang="en-US" sz="2000" dirty="0" smtClean="0">
                          <a:solidFill>
                            <a:schemeClr val="tx1"/>
                          </a:solidFill>
                          <a:effectLst/>
                        </a:rPr>
                        <a:t>2</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07000"/>
                        </a:lnSpc>
                        <a:spcBef>
                          <a:spcPts val="0"/>
                        </a:spcBef>
                        <a:spcAft>
                          <a:spcPts val="0"/>
                        </a:spcAft>
                      </a:pPr>
                      <a:r>
                        <a:rPr lang="en-US" sz="2000" dirty="0">
                          <a:solidFill>
                            <a:schemeClr val="tx1"/>
                          </a:solidFill>
                          <a:effectLst/>
                        </a:rPr>
                        <a:t>Available guard users</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dirty="0">
                          <a:solidFill>
                            <a:schemeClr val="tx1"/>
                          </a:solidFill>
                          <a:effectLst/>
                        </a:rPr>
                        <a:t>Excellent</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l" defTabSz="914400" rtl="0" eaLnBrk="1" latinLnBrk="0" hangingPunct="1">
                        <a:lnSpc>
                          <a:spcPct val="107000"/>
                        </a:lnSpc>
                        <a:spcBef>
                          <a:spcPts val="0"/>
                        </a:spcBef>
                        <a:spcAft>
                          <a:spcPts val="0"/>
                        </a:spcAft>
                        <a:buFont typeface="Symbol" panose="05050102010706020507" pitchFamily="18" charset="2"/>
                        <a:buNone/>
                      </a:pPr>
                      <a:r>
                        <a:rPr lang="en-US" sz="2000" kern="1200" dirty="0">
                          <a:solidFill>
                            <a:schemeClr val="tx1"/>
                          </a:solidFill>
                          <a:effectLst/>
                          <a:latin typeface="+mn-lt"/>
                          <a:ea typeface="+mn-ea"/>
                          <a:cs typeface="+mn-cs"/>
                        </a:rPr>
                        <a:t>Guard users should be populated based on availability</a:t>
                      </a:r>
                    </a:p>
                  </a:txBody>
                  <a:tcPr marL="68580" marR="68580" marT="0" marB="0" anchor="ctr"/>
                </a:tc>
                <a:tc>
                  <a:txBody>
                    <a:bodyPr/>
                    <a:lstStyle/>
                    <a:p>
                      <a:pPr marL="0" marR="0" algn="ctr">
                        <a:lnSpc>
                          <a:spcPct val="107000"/>
                        </a:lnSpc>
                        <a:spcBef>
                          <a:spcPts val="0"/>
                        </a:spcBef>
                        <a:spcAft>
                          <a:spcPts val="0"/>
                        </a:spcAft>
                      </a:pPr>
                      <a:r>
                        <a:rPr lang="en-US" sz="2000" dirty="0">
                          <a:solidFill>
                            <a:schemeClr val="tx1"/>
                          </a:solidFill>
                          <a:effectLst/>
                        </a:rPr>
                        <a:t>1</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812798">
                <a:tc>
                  <a:txBody>
                    <a:bodyPr/>
                    <a:lstStyle/>
                    <a:p>
                      <a:pPr marL="0" marR="0" algn="ctr">
                        <a:lnSpc>
                          <a:spcPct val="107000"/>
                        </a:lnSpc>
                        <a:spcBef>
                          <a:spcPts val="0"/>
                        </a:spcBef>
                        <a:spcAft>
                          <a:spcPts val="0"/>
                        </a:spcAft>
                      </a:pPr>
                      <a:r>
                        <a:rPr lang="en-US" sz="2000" dirty="0" smtClean="0">
                          <a:solidFill>
                            <a:schemeClr val="tx1"/>
                          </a:solidFill>
                          <a:effectLst/>
                        </a:rPr>
                        <a:t>3</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07000"/>
                        </a:lnSpc>
                        <a:spcBef>
                          <a:spcPts val="0"/>
                        </a:spcBef>
                        <a:spcAft>
                          <a:spcPts val="0"/>
                        </a:spcAft>
                      </a:pPr>
                      <a:r>
                        <a:rPr lang="en-US" sz="2000" dirty="0">
                          <a:solidFill>
                            <a:schemeClr val="tx1"/>
                          </a:solidFill>
                          <a:effectLst/>
                        </a:rPr>
                        <a:t>Alerts tab</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dirty="0">
                          <a:solidFill>
                            <a:schemeClr val="tx1"/>
                          </a:solidFill>
                          <a:effectLst/>
                        </a:rPr>
                        <a:t>Excellent</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l" defTabSz="914400" rtl="0" eaLnBrk="1" latinLnBrk="0" hangingPunct="1">
                        <a:lnSpc>
                          <a:spcPct val="107000"/>
                        </a:lnSpc>
                        <a:spcBef>
                          <a:spcPts val="0"/>
                        </a:spcBef>
                        <a:spcAft>
                          <a:spcPts val="0"/>
                        </a:spcAft>
                        <a:buFont typeface="Symbol" panose="05050102010706020507" pitchFamily="18" charset="2"/>
                        <a:buNone/>
                      </a:pPr>
                      <a:r>
                        <a:rPr lang="en-US" sz="2000" kern="1200" dirty="0">
                          <a:solidFill>
                            <a:schemeClr val="tx1"/>
                          </a:solidFill>
                          <a:effectLst/>
                          <a:latin typeface="+mn-lt"/>
                          <a:ea typeface="+mn-ea"/>
                          <a:cs typeface="+mn-cs"/>
                        </a:rPr>
                        <a:t>Should have a timer for 15 mins</a:t>
                      </a:r>
                    </a:p>
                  </a:txBody>
                  <a:tcPr marL="68580" marR="68580" marT="0" marB="0" anchor="ctr"/>
                </a:tc>
                <a:tc>
                  <a:txBody>
                    <a:bodyPr/>
                    <a:lstStyle/>
                    <a:p>
                      <a:pPr marL="0" marR="0" algn="ctr">
                        <a:lnSpc>
                          <a:spcPct val="107000"/>
                        </a:lnSpc>
                        <a:spcBef>
                          <a:spcPts val="0"/>
                        </a:spcBef>
                        <a:spcAft>
                          <a:spcPts val="0"/>
                        </a:spcAft>
                      </a:pPr>
                      <a:r>
                        <a:rPr lang="en-US" sz="2000" dirty="0">
                          <a:solidFill>
                            <a:schemeClr val="tx1"/>
                          </a:solidFill>
                          <a:effectLst/>
                        </a:rPr>
                        <a:t>1</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311055">
                <a:tc>
                  <a:txBody>
                    <a:bodyPr/>
                    <a:lstStyle/>
                    <a:p>
                      <a:pPr marL="0" marR="0" algn="ctr">
                        <a:lnSpc>
                          <a:spcPct val="107000"/>
                        </a:lnSpc>
                        <a:spcBef>
                          <a:spcPts val="0"/>
                        </a:spcBef>
                        <a:spcAft>
                          <a:spcPts val="0"/>
                        </a:spcAft>
                      </a:pPr>
                      <a:r>
                        <a:rPr lang="en-US" sz="2000" dirty="0" smtClean="0">
                          <a:solidFill>
                            <a:schemeClr val="tx1"/>
                          </a:solidFill>
                          <a:effectLst/>
                        </a:rPr>
                        <a:t>4</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07000"/>
                        </a:lnSpc>
                        <a:spcBef>
                          <a:spcPts val="0"/>
                        </a:spcBef>
                        <a:spcAft>
                          <a:spcPts val="0"/>
                        </a:spcAft>
                      </a:pPr>
                      <a:r>
                        <a:rPr lang="en-US" sz="2000" dirty="0">
                          <a:solidFill>
                            <a:schemeClr val="tx1"/>
                          </a:solidFill>
                          <a:effectLst/>
                        </a:rPr>
                        <a:t>History</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solidFill>
                            <a:schemeClr val="tx1"/>
                          </a:solidFill>
                          <a:effectLst/>
                        </a:rPr>
                        <a:t>Excellent</a:t>
                      </a:r>
                      <a:endParaRPr lang="en-US"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dirty="0">
                          <a:solidFill>
                            <a:schemeClr val="tx1"/>
                          </a:solidFill>
                          <a:effectLst/>
                        </a:rPr>
                        <a:t>No comment</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dirty="0">
                          <a:solidFill>
                            <a:schemeClr val="tx1"/>
                          </a:solidFill>
                          <a:effectLst/>
                        </a:rPr>
                        <a:t>0</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311055">
                <a:tc>
                  <a:txBody>
                    <a:bodyPr/>
                    <a:lstStyle/>
                    <a:p>
                      <a:pPr marL="0" marR="0" algn="ctr">
                        <a:lnSpc>
                          <a:spcPct val="107000"/>
                        </a:lnSpc>
                        <a:spcBef>
                          <a:spcPts val="0"/>
                        </a:spcBef>
                        <a:spcAft>
                          <a:spcPts val="0"/>
                        </a:spcAft>
                      </a:pPr>
                      <a:r>
                        <a:rPr lang="en-US" sz="2000" dirty="0" smtClean="0">
                          <a:solidFill>
                            <a:schemeClr val="tx1"/>
                          </a:solidFill>
                          <a:effectLst/>
                        </a:rPr>
                        <a:t>5</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07000"/>
                        </a:lnSpc>
                        <a:spcBef>
                          <a:spcPts val="0"/>
                        </a:spcBef>
                        <a:spcAft>
                          <a:spcPts val="0"/>
                        </a:spcAft>
                      </a:pPr>
                      <a:r>
                        <a:rPr lang="en-US" sz="2000" dirty="0">
                          <a:solidFill>
                            <a:schemeClr val="tx1"/>
                          </a:solidFill>
                          <a:effectLst/>
                        </a:rPr>
                        <a:t>Update profile</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solidFill>
                            <a:schemeClr val="tx1"/>
                          </a:solidFill>
                          <a:effectLst/>
                        </a:rPr>
                        <a:t>Excellent</a:t>
                      </a:r>
                      <a:endParaRPr lang="en-US"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dirty="0">
                          <a:solidFill>
                            <a:schemeClr val="tx1"/>
                          </a:solidFill>
                          <a:effectLst/>
                        </a:rPr>
                        <a:t>No comment</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dirty="0">
                          <a:solidFill>
                            <a:schemeClr val="tx1"/>
                          </a:solidFill>
                          <a:effectLst/>
                        </a:rPr>
                        <a:t>0</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812798">
                <a:tc>
                  <a:txBody>
                    <a:bodyPr/>
                    <a:lstStyle/>
                    <a:p>
                      <a:pPr marL="0" marR="0" algn="ctr">
                        <a:lnSpc>
                          <a:spcPct val="107000"/>
                        </a:lnSpc>
                        <a:spcBef>
                          <a:spcPts val="0"/>
                        </a:spcBef>
                        <a:spcAft>
                          <a:spcPts val="0"/>
                        </a:spcAft>
                      </a:pPr>
                      <a:r>
                        <a:rPr lang="en-US" sz="2000" dirty="0" smtClean="0">
                          <a:solidFill>
                            <a:schemeClr val="tx1"/>
                          </a:solidFill>
                          <a:effectLst/>
                        </a:rPr>
                        <a:t>6</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marL="0" marR="0" algn="l">
                        <a:lnSpc>
                          <a:spcPct val="107000"/>
                        </a:lnSpc>
                        <a:spcBef>
                          <a:spcPts val="0"/>
                        </a:spcBef>
                        <a:spcAft>
                          <a:spcPts val="0"/>
                        </a:spcAft>
                      </a:pPr>
                      <a:r>
                        <a:rPr lang="en-US" sz="2000" dirty="0">
                          <a:solidFill>
                            <a:schemeClr val="tx1"/>
                          </a:solidFill>
                          <a:effectLst/>
                        </a:rPr>
                        <a:t>Resolution messages</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solidFill>
                            <a:schemeClr val="tx1"/>
                          </a:solidFill>
                          <a:effectLst/>
                        </a:rPr>
                        <a:t>Excellent</a:t>
                      </a:r>
                      <a:endParaRPr lang="en-US"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l" defTabSz="914400" rtl="0" eaLnBrk="1" latinLnBrk="0" hangingPunct="1">
                        <a:lnSpc>
                          <a:spcPct val="107000"/>
                        </a:lnSpc>
                        <a:spcBef>
                          <a:spcPts val="0"/>
                        </a:spcBef>
                        <a:spcAft>
                          <a:spcPts val="0"/>
                        </a:spcAft>
                        <a:buFont typeface="Symbol" panose="05050102010706020507" pitchFamily="18" charset="2"/>
                        <a:buChar char=""/>
                      </a:pPr>
                      <a:r>
                        <a:rPr lang="en-US" sz="2000" kern="1200" dirty="0">
                          <a:solidFill>
                            <a:schemeClr val="tx1"/>
                          </a:solidFill>
                          <a:effectLst/>
                          <a:latin typeface="+mn-lt"/>
                          <a:ea typeface="+mn-ea"/>
                          <a:cs typeface="+mn-cs"/>
                        </a:rPr>
                        <a:t>Messages are sent by host user</a:t>
                      </a:r>
                    </a:p>
                  </a:txBody>
                  <a:tcPr marL="68580" marR="68580" marT="0" marB="0" anchor="ctr"/>
                </a:tc>
                <a:tc>
                  <a:txBody>
                    <a:bodyPr/>
                    <a:lstStyle/>
                    <a:p>
                      <a:pPr marL="0" marR="0" algn="ctr">
                        <a:lnSpc>
                          <a:spcPct val="107000"/>
                        </a:lnSpc>
                        <a:spcBef>
                          <a:spcPts val="0"/>
                        </a:spcBef>
                        <a:spcAft>
                          <a:spcPts val="0"/>
                        </a:spcAft>
                      </a:pPr>
                      <a:r>
                        <a:rPr lang="en-US" sz="2000" dirty="0">
                          <a:solidFill>
                            <a:schemeClr val="tx1"/>
                          </a:solidFill>
                          <a:effectLst/>
                        </a:rPr>
                        <a:t>1</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bl>
          </a:graphicData>
        </a:graphic>
      </p:graphicFrame>
      <p:sp>
        <p:nvSpPr>
          <p:cNvPr id="7" name="TextBox 6"/>
          <p:cNvSpPr txBox="1"/>
          <p:nvPr/>
        </p:nvSpPr>
        <p:spPr>
          <a:xfrm>
            <a:off x="8934451" y="6443662"/>
            <a:ext cx="2419349" cy="400110"/>
          </a:xfrm>
          <a:prstGeom prst="rect">
            <a:avLst/>
          </a:prstGeom>
          <a:noFill/>
        </p:spPr>
        <p:txBody>
          <a:bodyPr wrap="square" rtlCol="0">
            <a:spAutoFit/>
          </a:bodyPr>
          <a:lstStyle/>
          <a:p>
            <a:r>
              <a:rPr lang="en-US" sz="2000" dirty="0" smtClean="0"/>
              <a:t>Sanjeev Koneru</a:t>
            </a:r>
            <a:endParaRPr lang="en-US" sz="2000" dirty="0"/>
          </a:p>
        </p:txBody>
      </p:sp>
      <p:sp>
        <p:nvSpPr>
          <p:cNvPr id="3" name="Slide Number Placeholder 2"/>
          <p:cNvSpPr>
            <a:spLocks noGrp="1"/>
          </p:cNvSpPr>
          <p:nvPr>
            <p:ph type="sldNum" sz="quarter" idx="12"/>
          </p:nvPr>
        </p:nvSpPr>
        <p:spPr/>
        <p:txBody>
          <a:bodyPr/>
          <a:lstStyle/>
          <a:p>
            <a:fld id="{1B510175-9CF4-4DD8-986E-D35E32228BB6}" type="slidenum">
              <a:rPr lang="en-US" smtClean="0"/>
              <a:t>49</a:t>
            </a:fld>
            <a:endParaRPr lang="en-US"/>
          </a:p>
        </p:txBody>
      </p:sp>
    </p:spTree>
    <p:extLst>
      <p:ext uri="{BB962C8B-B14F-4D97-AF65-F5344CB8AC3E}">
        <p14:creationId xmlns:p14="http://schemas.microsoft.com/office/powerpoint/2010/main" val="17352886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what is uat test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462" y="1269242"/>
            <a:ext cx="9842720" cy="52953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333767" y="191069"/>
            <a:ext cx="5922391" cy="769441"/>
          </a:xfrm>
          <a:prstGeom prst="rect">
            <a:avLst/>
          </a:prstGeom>
          <a:noFill/>
        </p:spPr>
        <p:txBody>
          <a:bodyPr wrap="none" rtlCol="0">
            <a:spAutoFit/>
          </a:bodyPr>
          <a:lstStyle/>
          <a:p>
            <a:r>
              <a:rPr lang="en-US" sz="4400" dirty="0" smtClean="0"/>
              <a:t>When is UAT performed?</a:t>
            </a:r>
            <a:endParaRPr lang="en-US" sz="4400" dirty="0"/>
          </a:p>
        </p:txBody>
      </p:sp>
      <p:sp>
        <p:nvSpPr>
          <p:cNvPr id="5" name="Rectangle 4"/>
          <p:cNvSpPr/>
          <p:nvPr/>
        </p:nvSpPr>
        <p:spPr>
          <a:xfrm>
            <a:off x="9424705" y="5298341"/>
            <a:ext cx="2192593" cy="4916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n w="0"/>
                <a:solidFill>
                  <a:schemeClr val="tx1"/>
                </a:solidFill>
                <a:effectLst>
                  <a:outerShdw blurRad="38100" dist="19050" dir="2700000" algn="tl" rotWithShape="0">
                    <a:schemeClr val="dk1">
                      <a:alpha val="40000"/>
                    </a:schemeClr>
                  </a:outerShdw>
                </a:effectLst>
              </a:rPr>
              <a:t>Bhanu</a:t>
            </a:r>
            <a:r>
              <a:rPr lang="en-US" dirty="0" smtClean="0">
                <a:ln w="0"/>
                <a:solidFill>
                  <a:schemeClr val="tx1"/>
                </a:solidFill>
                <a:effectLst>
                  <a:outerShdw blurRad="38100" dist="19050" dir="2700000" algn="tl" rotWithShape="0">
                    <a:schemeClr val="dk1">
                      <a:alpha val="40000"/>
                    </a:schemeClr>
                  </a:outerShdw>
                </a:effectLst>
              </a:rPr>
              <a:t> </a:t>
            </a:r>
            <a:r>
              <a:rPr lang="en-US" dirty="0" err="1" smtClean="0">
                <a:ln w="0"/>
                <a:solidFill>
                  <a:schemeClr val="tx1"/>
                </a:solidFill>
                <a:effectLst>
                  <a:outerShdw blurRad="38100" dist="19050" dir="2700000" algn="tl" rotWithShape="0">
                    <a:schemeClr val="dk1">
                      <a:alpha val="40000"/>
                    </a:schemeClr>
                  </a:outerShdw>
                </a:effectLst>
              </a:rPr>
              <a:t>Teja</a:t>
            </a:r>
            <a:r>
              <a:rPr lang="en-US" dirty="0" smtClean="0">
                <a:ln w="0"/>
                <a:solidFill>
                  <a:schemeClr val="tx1"/>
                </a:solidFill>
                <a:effectLst>
                  <a:outerShdw blurRad="38100" dist="19050" dir="2700000" algn="tl" rotWithShape="0">
                    <a:schemeClr val="dk1">
                      <a:alpha val="40000"/>
                    </a:schemeClr>
                  </a:outerShdw>
                </a:effectLst>
              </a:rPr>
              <a:t> </a:t>
            </a:r>
            <a:r>
              <a:rPr lang="en-US" dirty="0" err="1" smtClean="0">
                <a:ln w="0"/>
                <a:solidFill>
                  <a:schemeClr val="tx1"/>
                </a:solidFill>
                <a:effectLst>
                  <a:outerShdw blurRad="38100" dist="19050" dir="2700000" algn="tl" rotWithShape="0">
                    <a:schemeClr val="dk1">
                      <a:alpha val="40000"/>
                    </a:schemeClr>
                  </a:outerShdw>
                </a:effectLst>
              </a:rPr>
              <a:t>Kurucheti</a:t>
            </a:r>
            <a:endParaRPr lang="en-US" dirty="0">
              <a:ln w="0"/>
              <a:solidFill>
                <a:schemeClr val="tx1"/>
              </a:solidFill>
              <a:effectLst>
                <a:outerShdw blurRad="38100" dist="19050" dir="2700000" algn="tl" rotWithShape="0">
                  <a:schemeClr val="dk1">
                    <a:alpha val="40000"/>
                  </a:schemeClr>
                </a:outerShdw>
              </a:effectLst>
            </a:endParaRPr>
          </a:p>
        </p:txBody>
      </p:sp>
      <p:sp>
        <p:nvSpPr>
          <p:cNvPr id="2" name="Slide Number Placeholder 1"/>
          <p:cNvSpPr>
            <a:spLocks noGrp="1"/>
          </p:cNvSpPr>
          <p:nvPr>
            <p:ph type="sldNum" sz="quarter" idx="12"/>
          </p:nvPr>
        </p:nvSpPr>
        <p:spPr/>
        <p:txBody>
          <a:bodyPr/>
          <a:lstStyle/>
          <a:p>
            <a:fld id="{1B510175-9CF4-4DD8-986E-D35E32228BB6}" type="slidenum">
              <a:rPr lang="en-US" smtClean="0"/>
              <a:t>5</a:t>
            </a:fld>
            <a:endParaRPr lang="en-US"/>
          </a:p>
        </p:txBody>
      </p:sp>
    </p:spTree>
    <p:extLst>
      <p:ext uri="{BB962C8B-B14F-4D97-AF65-F5344CB8AC3E}">
        <p14:creationId xmlns:p14="http://schemas.microsoft.com/office/powerpoint/2010/main" val="364107896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1525" y="136525"/>
            <a:ext cx="10515600" cy="1325563"/>
          </a:xfrm>
        </p:spPr>
        <p:txBody>
          <a:bodyPr/>
          <a:lstStyle/>
          <a:p>
            <a:r>
              <a:rPr lang="en-US" dirty="0" smtClean="0"/>
              <a:t>Example Data</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18689270"/>
              </p:ext>
            </p:extLst>
          </p:nvPr>
        </p:nvGraphicFramePr>
        <p:xfrm>
          <a:off x="2409825" y="1690688"/>
          <a:ext cx="8691764" cy="4375147"/>
        </p:xfrm>
        <a:graphic>
          <a:graphicData uri="http://schemas.openxmlformats.org/drawingml/2006/table">
            <a:tbl>
              <a:tblPr firstRow="1" bandRow="1">
                <a:tableStyleId>{5940675A-B579-460E-94D1-54222C63F5DA}</a:tableStyleId>
              </a:tblPr>
              <a:tblGrid>
                <a:gridCol w="2562772"/>
                <a:gridCol w="2707151"/>
                <a:gridCol w="3421841"/>
              </a:tblGrid>
              <a:tr h="625021">
                <a:tc>
                  <a:txBody>
                    <a:bodyPr/>
                    <a:lstStyle/>
                    <a:p>
                      <a:r>
                        <a:rPr lang="en-US" sz="2800" dirty="0" smtClean="0"/>
                        <a:t>Week</a:t>
                      </a:r>
                      <a:endParaRPr lang="en-US" sz="2800" dirty="0"/>
                    </a:p>
                  </a:txBody>
                  <a:tcPr>
                    <a:solidFill>
                      <a:schemeClr val="bg1">
                        <a:lumMod val="95000"/>
                      </a:schemeClr>
                    </a:solidFill>
                  </a:tcPr>
                </a:tc>
                <a:tc>
                  <a:txBody>
                    <a:bodyPr/>
                    <a:lstStyle/>
                    <a:p>
                      <a:r>
                        <a:rPr lang="en-US" sz="2800" dirty="0" smtClean="0"/>
                        <a:t>Completed</a:t>
                      </a:r>
                      <a:endParaRPr lang="en-US" sz="2800" dirty="0"/>
                    </a:p>
                  </a:txBody>
                  <a:tcPr>
                    <a:solidFill>
                      <a:schemeClr val="bg1">
                        <a:lumMod val="95000"/>
                      </a:schemeClr>
                    </a:solidFill>
                  </a:tcPr>
                </a:tc>
                <a:tc>
                  <a:txBody>
                    <a:bodyPr/>
                    <a:lstStyle/>
                    <a:p>
                      <a:r>
                        <a:rPr lang="en-US" sz="2800" dirty="0" smtClean="0"/>
                        <a:t>Tasks To be completed</a:t>
                      </a:r>
                      <a:endParaRPr lang="en-US" sz="2800" dirty="0"/>
                    </a:p>
                  </a:txBody>
                  <a:tcPr>
                    <a:solidFill>
                      <a:schemeClr val="bg1">
                        <a:lumMod val="95000"/>
                      </a:schemeClr>
                    </a:solidFill>
                  </a:tcPr>
                </a:tc>
              </a:tr>
              <a:tr h="625021">
                <a:tc>
                  <a:txBody>
                    <a:bodyPr/>
                    <a:lstStyle/>
                    <a:p>
                      <a:r>
                        <a:rPr lang="en-US" sz="2800" dirty="0" smtClean="0"/>
                        <a:t>0</a:t>
                      </a:r>
                      <a:endParaRPr lang="en-US" sz="2800" dirty="0"/>
                    </a:p>
                  </a:txBody>
                  <a:tcPr/>
                </a:tc>
                <a:tc>
                  <a:txBody>
                    <a:bodyPr/>
                    <a:lstStyle/>
                    <a:p>
                      <a:r>
                        <a:rPr lang="en-US" sz="2800" dirty="0" smtClean="0"/>
                        <a:t>0</a:t>
                      </a:r>
                      <a:endParaRPr lang="en-US" sz="2800" dirty="0"/>
                    </a:p>
                  </a:txBody>
                  <a:tcPr/>
                </a:tc>
                <a:tc>
                  <a:txBody>
                    <a:bodyPr/>
                    <a:lstStyle/>
                    <a:p>
                      <a:r>
                        <a:rPr lang="en-US" sz="2800" dirty="0" smtClean="0"/>
                        <a:t>30</a:t>
                      </a:r>
                      <a:endParaRPr lang="en-US" sz="2800" dirty="0"/>
                    </a:p>
                  </a:txBody>
                  <a:tcPr/>
                </a:tc>
              </a:tr>
              <a:tr h="625021">
                <a:tc>
                  <a:txBody>
                    <a:bodyPr/>
                    <a:lstStyle/>
                    <a:p>
                      <a:r>
                        <a:rPr lang="en-US" sz="2800" dirty="0" smtClean="0"/>
                        <a:t>1</a:t>
                      </a:r>
                      <a:endParaRPr lang="en-US" sz="2800" dirty="0"/>
                    </a:p>
                  </a:txBody>
                  <a:tcPr/>
                </a:tc>
                <a:tc>
                  <a:txBody>
                    <a:bodyPr/>
                    <a:lstStyle/>
                    <a:p>
                      <a:r>
                        <a:rPr lang="en-US" sz="2800" dirty="0" smtClean="0"/>
                        <a:t>4</a:t>
                      </a:r>
                      <a:endParaRPr lang="en-US" sz="2800" dirty="0"/>
                    </a:p>
                  </a:txBody>
                  <a:tcPr/>
                </a:tc>
                <a:tc>
                  <a:txBody>
                    <a:bodyPr/>
                    <a:lstStyle/>
                    <a:p>
                      <a:r>
                        <a:rPr lang="en-US" sz="2800" dirty="0" smtClean="0"/>
                        <a:t>26</a:t>
                      </a:r>
                      <a:endParaRPr lang="en-US" sz="2800" dirty="0"/>
                    </a:p>
                  </a:txBody>
                  <a:tcPr/>
                </a:tc>
              </a:tr>
              <a:tr h="625021">
                <a:tc>
                  <a:txBody>
                    <a:bodyPr/>
                    <a:lstStyle/>
                    <a:p>
                      <a:r>
                        <a:rPr lang="en-US" sz="2800" dirty="0" smtClean="0"/>
                        <a:t>2</a:t>
                      </a:r>
                      <a:endParaRPr lang="en-US" sz="2800" dirty="0"/>
                    </a:p>
                  </a:txBody>
                  <a:tcPr/>
                </a:tc>
                <a:tc>
                  <a:txBody>
                    <a:bodyPr/>
                    <a:lstStyle/>
                    <a:p>
                      <a:r>
                        <a:rPr lang="en-US" sz="2800" dirty="0" smtClean="0"/>
                        <a:t>5</a:t>
                      </a:r>
                      <a:endParaRPr lang="en-US" sz="2800" dirty="0"/>
                    </a:p>
                  </a:txBody>
                  <a:tcPr/>
                </a:tc>
                <a:tc>
                  <a:txBody>
                    <a:bodyPr/>
                    <a:lstStyle/>
                    <a:p>
                      <a:r>
                        <a:rPr lang="en-US" sz="2800" dirty="0" smtClean="0"/>
                        <a:t>21</a:t>
                      </a:r>
                      <a:endParaRPr lang="en-US" sz="2800" dirty="0"/>
                    </a:p>
                  </a:txBody>
                  <a:tcPr/>
                </a:tc>
              </a:tr>
              <a:tr h="625021">
                <a:tc>
                  <a:txBody>
                    <a:bodyPr/>
                    <a:lstStyle/>
                    <a:p>
                      <a:r>
                        <a:rPr lang="en-US" sz="2800" dirty="0" smtClean="0"/>
                        <a:t>3</a:t>
                      </a:r>
                      <a:endParaRPr lang="en-US" sz="2800" dirty="0"/>
                    </a:p>
                  </a:txBody>
                  <a:tcPr/>
                </a:tc>
                <a:tc>
                  <a:txBody>
                    <a:bodyPr/>
                    <a:lstStyle/>
                    <a:p>
                      <a:r>
                        <a:rPr lang="en-US" sz="2800" dirty="0" smtClean="0"/>
                        <a:t>5</a:t>
                      </a:r>
                      <a:endParaRPr lang="en-US" sz="2800" dirty="0"/>
                    </a:p>
                  </a:txBody>
                  <a:tcPr/>
                </a:tc>
                <a:tc>
                  <a:txBody>
                    <a:bodyPr/>
                    <a:lstStyle/>
                    <a:p>
                      <a:r>
                        <a:rPr lang="en-US" sz="2800" dirty="0" smtClean="0"/>
                        <a:t>16+4=20</a:t>
                      </a:r>
                      <a:endParaRPr lang="en-US" sz="2800" dirty="0"/>
                    </a:p>
                  </a:txBody>
                  <a:tcPr/>
                </a:tc>
              </a:tr>
              <a:tr h="625021">
                <a:tc>
                  <a:txBody>
                    <a:bodyPr/>
                    <a:lstStyle/>
                    <a:p>
                      <a:r>
                        <a:rPr lang="en-US" sz="2800" dirty="0" smtClean="0"/>
                        <a:t>4</a:t>
                      </a:r>
                      <a:endParaRPr lang="en-US" sz="2800" dirty="0"/>
                    </a:p>
                  </a:txBody>
                  <a:tcPr/>
                </a:tc>
                <a:tc>
                  <a:txBody>
                    <a:bodyPr/>
                    <a:lstStyle/>
                    <a:p>
                      <a:r>
                        <a:rPr lang="en-US" sz="2800" dirty="0" smtClean="0"/>
                        <a:t>4+3</a:t>
                      </a:r>
                      <a:endParaRPr lang="en-US" sz="2800" dirty="0"/>
                    </a:p>
                  </a:txBody>
                  <a:tcPr/>
                </a:tc>
                <a:tc>
                  <a:txBody>
                    <a:bodyPr/>
                    <a:lstStyle/>
                    <a:p>
                      <a:r>
                        <a:rPr lang="en-US" sz="2800" dirty="0" smtClean="0"/>
                        <a:t>13</a:t>
                      </a:r>
                      <a:endParaRPr lang="en-US" sz="2800" dirty="0"/>
                    </a:p>
                  </a:txBody>
                  <a:tcPr/>
                </a:tc>
              </a:tr>
              <a:tr h="625021">
                <a:tc>
                  <a:txBody>
                    <a:bodyPr/>
                    <a:lstStyle/>
                    <a:p>
                      <a:r>
                        <a:rPr lang="en-US" sz="2800" dirty="0" smtClean="0"/>
                        <a:t>5</a:t>
                      </a:r>
                      <a:endParaRPr lang="en-US" sz="2800" dirty="0"/>
                    </a:p>
                  </a:txBody>
                  <a:tcPr/>
                </a:tc>
                <a:tc>
                  <a:txBody>
                    <a:bodyPr/>
                    <a:lstStyle/>
                    <a:p>
                      <a:r>
                        <a:rPr lang="en-US" sz="2800" dirty="0" smtClean="0"/>
                        <a:t>5</a:t>
                      </a:r>
                      <a:endParaRPr lang="en-US" sz="2800" dirty="0"/>
                    </a:p>
                  </a:txBody>
                  <a:tcPr/>
                </a:tc>
                <a:tc>
                  <a:txBody>
                    <a:bodyPr/>
                    <a:lstStyle/>
                    <a:p>
                      <a:r>
                        <a:rPr lang="en-US" sz="2800" dirty="0" smtClean="0"/>
                        <a:t>8+4=12</a:t>
                      </a:r>
                      <a:endParaRPr lang="en-US" sz="2800" dirty="0"/>
                    </a:p>
                  </a:txBody>
                  <a:tcPr/>
                </a:tc>
              </a:tr>
            </a:tbl>
          </a:graphicData>
        </a:graphic>
      </p:graphicFrame>
      <p:sp>
        <p:nvSpPr>
          <p:cNvPr id="5" name="Rectangle 4"/>
          <p:cNvSpPr/>
          <p:nvPr/>
        </p:nvSpPr>
        <p:spPr>
          <a:xfrm>
            <a:off x="2371725" y="2300288"/>
            <a:ext cx="7315200" cy="6429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9282824" y="6321365"/>
            <a:ext cx="2419349" cy="400110"/>
          </a:xfrm>
          <a:prstGeom prst="rect">
            <a:avLst/>
          </a:prstGeom>
          <a:noFill/>
        </p:spPr>
        <p:txBody>
          <a:bodyPr wrap="square" rtlCol="0">
            <a:spAutoFit/>
          </a:bodyPr>
          <a:lstStyle/>
          <a:p>
            <a:r>
              <a:rPr lang="en-US" sz="2000" dirty="0" smtClean="0"/>
              <a:t>Sanjeev Koneru</a:t>
            </a:r>
            <a:endParaRPr lang="en-US" sz="2000" dirty="0"/>
          </a:p>
        </p:txBody>
      </p:sp>
      <p:sp>
        <p:nvSpPr>
          <p:cNvPr id="3" name="Slide Number Placeholder 2"/>
          <p:cNvSpPr>
            <a:spLocks noGrp="1"/>
          </p:cNvSpPr>
          <p:nvPr>
            <p:ph type="sldNum" sz="quarter" idx="12"/>
          </p:nvPr>
        </p:nvSpPr>
        <p:spPr/>
        <p:txBody>
          <a:bodyPr/>
          <a:lstStyle/>
          <a:p>
            <a:fld id="{1B510175-9CF4-4DD8-986E-D35E32228BB6}" type="slidenum">
              <a:rPr lang="en-US" smtClean="0"/>
              <a:t>50</a:t>
            </a:fld>
            <a:endParaRPr lang="en-US"/>
          </a:p>
        </p:txBody>
      </p:sp>
    </p:spTree>
    <p:extLst>
      <p:ext uri="{BB962C8B-B14F-4D97-AF65-F5344CB8AC3E}">
        <p14:creationId xmlns:p14="http://schemas.microsoft.com/office/powerpoint/2010/main" val="323967901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Burndown chart</a:t>
            </a:r>
            <a:endParaRPr lang="en-US" dirty="0"/>
          </a:p>
        </p:txBody>
      </p:sp>
      <p:graphicFrame>
        <p:nvGraphicFramePr>
          <p:cNvPr id="8" name="Content Placeholder 7"/>
          <p:cNvGraphicFramePr>
            <a:graphicFrameLocks noGrp="1"/>
          </p:cNvGraphicFramePr>
          <p:nvPr>
            <p:ph idx="1"/>
            <p:extLst/>
          </p:nvPr>
        </p:nvGraphicFramePr>
        <p:xfrm>
          <a:off x="1185864" y="1882775"/>
          <a:ext cx="9096374" cy="4732338"/>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p:cNvSpPr txBox="1"/>
          <p:nvPr/>
        </p:nvSpPr>
        <p:spPr>
          <a:xfrm>
            <a:off x="9296473" y="6215003"/>
            <a:ext cx="2419349" cy="400110"/>
          </a:xfrm>
          <a:prstGeom prst="rect">
            <a:avLst/>
          </a:prstGeom>
          <a:noFill/>
        </p:spPr>
        <p:txBody>
          <a:bodyPr wrap="square" rtlCol="0">
            <a:spAutoFit/>
          </a:bodyPr>
          <a:lstStyle/>
          <a:p>
            <a:r>
              <a:rPr lang="en-US" sz="2000" dirty="0" smtClean="0"/>
              <a:t>Sanjeev Koneru</a:t>
            </a:r>
            <a:endParaRPr lang="en-US" sz="2000" dirty="0"/>
          </a:p>
        </p:txBody>
      </p:sp>
      <p:sp>
        <p:nvSpPr>
          <p:cNvPr id="3" name="Slide Number Placeholder 2"/>
          <p:cNvSpPr>
            <a:spLocks noGrp="1"/>
          </p:cNvSpPr>
          <p:nvPr>
            <p:ph type="sldNum" sz="quarter" idx="12"/>
          </p:nvPr>
        </p:nvSpPr>
        <p:spPr/>
        <p:txBody>
          <a:bodyPr/>
          <a:lstStyle/>
          <a:p>
            <a:fld id="{1B510175-9CF4-4DD8-986E-D35E32228BB6}" type="slidenum">
              <a:rPr lang="en-US" smtClean="0"/>
              <a:t>51</a:t>
            </a:fld>
            <a:endParaRPr lang="en-US"/>
          </a:p>
        </p:txBody>
      </p:sp>
    </p:spTree>
    <p:extLst>
      <p:ext uri="{BB962C8B-B14F-4D97-AF65-F5344CB8AC3E}">
        <p14:creationId xmlns:p14="http://schemas.microsoft.com/office/powerpoint/2010/main" val="14781000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for User Acceptance Testing</a:t>
            </a:r>
            <a:endParaRPr lang="en-US" dirty="0"/>
          </a:p>
        </p:txBody>
      </p:sp>
      <p:sp>
        <p:nvSpPr>
          <p:cNvPr id="3" name="Content Placeholder 2"/>
          <p:cNvSpPr>
            <a:spLocks noGrp="1"/>
          </p:cNvSpPr>
          <p:nvPr>
            <p:ph idx="1"/>
          </p:nvPr>
        </p:nvSpPr>
        <p:spPr>
          <a:xfrm>
            <a:off x="838200" y="1825625"/>
            <a:ext cx="10515600" cy="2364238"/>
          </a:xfrm>
        </p:spPr>
        <p:txBody>
          <a:bodyPr>
            <a:normAutofit/>
          </a:bodyPr>
          <a:lstStyle/>
          <a:p>
            <a:r>
              <a:rPr lang="en-US" dirty="0" smtClean="0"/>
              <a:t>Earlier User Acceptance Testing was done using spread sheets.</a:t>
            </a:r>
          </a:p>
          <a:p>
            <a:r>
              <a:rPr lang="en-US" dirty="0" smtClean="0"/>
              <a:t>Feasible and easy to use tools for UAT.</a:t>
            </a:r>
          </a:p>
          <a:p>
            <a:r>
              <a:rPr lang="en-US" dirty="0" smtClean="0"/>
              <a:t>Some of them are </a:t>
            </a:r>
            <a:r>
              <a:rPr lang="en-US" dirty="0" err="1" smtClean="0"/>
              <a:t>Usernap</a:t>
            </a:r>
            <a:r>
              <a:rPr lang="en-US" dirty="0" smtClean="0"/>
              <a:t>, </a:t>
            </a:r>
            <a:r>
              <a:rPr lang="en-US" dirty="0" err="1" smtClean="0"/>
              <a:t>QASymphony</a:t>
            </a:r>
            <a:r>
              <a:rPr lang="en-US" dirty="0" smtClean="0"/>
              <a:t>, </a:t>
            </a:r>
            <a:r>
              <a:rPr lang="en-US" dirty="0" err="1" smtClean="0"/>
              <a:t>engageuat</a:t>
            </a:r>
            <a:r>
              <a:rPr lang="en-US" dirty="0" smtClean="0"/>
              <a:t> etc.</a:t>
            </a:r>
          </a:p>
          <a:p>
            <a:r>
              <a:rPr lang="en-US" b="1" dirty="0" err="1"/>
              <a:t>e</a:t>
            </a:r>
            <a:r>
              <a:rPr lang="en-US" b="1" dirty="0" err="1" smtClean="0"/>
              <a:t>ngage</a:t>
            </a:r>
            <a:r>
              <a:rPr lang="en-US" dirty="0" err="1" smtClean="0"/>
              <a:t>uat</a:t>
            </a:r>
            <a:r>
              <a:rPr lang="en-US" dirty="0" smtClean="0"/>
              <a:t> – Risk mitigation, save time &amp; cost, real- time reporting. </a:t>
            </a:r>
          </a:p>
          <a:p>
            <a:endParaRPr lang="en-US" dirty="0"/>
          </a:p>
        </p:txBody>
      </p:sp>
      <p:sp>
        <p:nvSpPr>
          <p:cNvPr id="8" name="TextBox 7"/>
          <p:cNvSpPr txBox="1"/>
          <p:nvPr/>
        </p:nvSpPr>
        <p:spPr>
          <a:xfrm>
            <a:off x="8789158" y="5363570"/>
            <a:ext cx="2743200" cy="369332"/>
          </a:xfrm>
          <a:prstGeom prst="rect">
            <a:avLst/>
          </a:prstGeom>
          <a:noFill/>
        </p:spPr>
        <p:txBody>
          <a:bodyPr wrap="square" rtlCol="0">
            <a:spAutoFit/>
          </a:bodyPr>
          <a:lstStyle/>
          <a:p>
            <a:r>
              <a:rPr lang="en-US" dirty="0" smtClean="0"/>
              <a:t>Nikhil Yerram.</a:t>
            </a:r>
            <a:endParaRPr lang="en-US" dirty="0"/>
          </a:p>
        </p:txBody>
      </p:sp>
      <p:sp>
        <p:nvSpPr>
          <p:cNvPr id="4" name="Slide Number Placeholder 3"/>
          <p:cNvSpPr>
            <a:spLocks noGrp="1"/>
          </p:cNvSpPr>
          <p:nvPr>
            <p:ph type="sldNum" sz="quarter" idx="12"/>
          </p:nvPr>
        </p:nvSpPr>
        <p:spPr/>
        <p:txBody>
          <a:bodyPr/>
          <a:lstStyle/>
          <a:p>
            <a:fld id="{1B510175-9CF4-4DD8-986E-D35E32228BB6}" type="slidenum">
              <a:rPr lang="en-US" smtClean="0"/>
              <a:t>52</a:t>
            </a:fld>
            <a:endParaRPr lang="en-US"/>
          </a:p>
        </p:txBody>
      </p:sp>
    </p:spTree>
    <p:extLst>
      <p:ext uri="{BB962C8B-B14F-4D97-AF65-F5344CB8AC3E}">
        <p14:creationId xmlns:p14="http://schemas.microsoft.com/office/powerpoint/2010/main" val="41260921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1907"/>
            <a:ext cx="12192000" cy="6869907"/>
          </a:xfrm>
          <a:prstGeom prst="rect">
            <a:avLst/>
          </a:prstGeom>
        </p:spPr>
      </p:pic>
      <p:sp>
        <p:nvSpPr>
          <p:cNvPr id="2" name="Slide Number Placeholder 1"/>
          <p:cNvSpPr>
            <a:spLocks noGrp="1"/>
          </p:cNvSpPr>
          <p:nvPr>
            <p:ph type="sldNum" sz="quarter" idx="12"/>
          </p:nvPr>
        </p:nvSpPr>
        <p:spPr/>
        <p:txBody>
          <a:bodyPr/>
          <a:lstStyle/>
          <a:p>
            <a:fld id="{1B510175-9CF4-4DD8-986E-D35E32228BB6}" type="slidenum">
              <a:rPr lang="en-US" smtClean="0"/>
              <a:t>53</a:t>
            </a:fld>
            <a:endParaRPr lang="en-US"/>
          </a:p>
        </p:txBody>
      </p:sp>
    </p:spTree>
    <p:extLst>
      <p:ext uri="{BB962C8B-B14F-4D97-AF65-F5344CB8AC3E}">
        <p14:creationId xmlns:p14="http://schemas.microsoft.com/office/powerpoint/2010/main" val="41168529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what is uat test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372" y="354842"/>
            <a:ext cx="8740426" cy="636229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532051" y="6293105"/>
            <a:ext cx="2192593" cy="4916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n w="0"/>
                <a:solidFill>
                  <a:schemeClr val="tx1"/>
                </a:solidFill>
                <a:effectLst>
                  <a:outerShdw blurRad="38100" dist="19050" dir="2700000" algn="tl" rotWithShape="0">
                    <a:schemeClr val="dk1">
                      <a:alpha val="40000"/>
                    </a:schemeClr>
                  </a:outerShdw>
                </a:effectLst>
              </a:rPr>
              <a:t>Bhanu</a:t>
            </a:r>
            <a:r>
              <a:rPr lang="en-US" dirty="0" smtClean="0">
                <a:ln w="0"/>
                <a:solidFill>
                  <a:schemeClr val="tx1"/>
                </a:solidFill>
                <a:effectLst>
                  <a:outerShdw blurRad="38100" dist="19050" dir="2700000" algn="tl" rotWithShape="0">
                    <a:schemeClr val="dk1">
                      <a:alpha val="40000"/>
                    </a:schemeClr>
                  </a:outerShdw>
                </a:effectLst>
              </a:rPr>
              <a:t> </a:t>
            </a:r>
            <a:r>
              <a:rPr lang="en-US" dirty="0" err="1" smtClean="0">
                <a:ln w="0"/>
                <a:solidFill>
                  <a:schemeClr val="tx1"/>
                </a:solidFill>
                <a:effectLst>
                  <a:outerShdw blurRad="38100" dist="19050" dir="2700000" algn="tl" rotWithShape="0">
                    <a:schemeClr val="dk1">
                      <a:alpha val="40000"/>
                    </a:schemeClr>
                  </a:outerShdw>
                </a:effectLst>
              </a:rPr>
              <a:t>Teja</a:t>
            </a:r>
            <a:r>
              <a:rPr lang="en-US" dirty="0" smtClean="0">
                <a:ln w="0"/>
                <a:solidFill>
                  <a:schemeClr val="tx1"/>
                </a:solidFill>
                <a:effectLst>
                  <a:outerShdw blurRad="38100" dist="19050" dir="2700000" algn="tl" rotWithShape="0">
                    <a:schemeClr val="dk1">
                      <a:alpha val="40000"/>
                    </a:schemeClr>
                  </a:outerShdw>
                </a:effectLst>
              </a:rPr>
              <a:t> </a:t>
            </a:r>
            <a:r>
              <a:rPr lang="en-US" dirty="0" err="1" smtClean="0">
                <a:ln w="0"/>
                <a:solidFill>
                  <a:schemeClr val="tx1"/>
                </a:solidFill>
                <a:effectLst>
                  <a:outerShdw blurRad="38100" dist="19050" dir="2700000" algn="tl" rotWithShape="0">
                    <a:schemeClr val="dk1">
                      <a:alpha val="40000"/>
                    </a:schemeClr>
                  </a:outerShdw>
                </a:effectLst>
              </a:rPr>
              <a:t>Kurucheti</a:t>
            </a:r>
            <a:endParaRPr lang="en-US" dirty="0">
              <a:ln w="0"/>
              <a:solidFill>
                <a:schemeClr val="tx1"/>
              </a:solidFill>
              <a:effectLst>
                <a:outerShdw blurRad="38100" dist="19050" dir="2700000" algn="tl" rotWithShape="0">
                  <a:schemeClr val="dk1">
                    <a:alpha val="40000"/>
                  </a:schemeClr>
                </a:outerShdw>
              </a:effectLst>
            </a:endParaRPr>
          </a:p>
        </p:txBody>
      </p:sp>
      <p:sp>
        <p:nvSpPr>
          <p:cNvPr id="2" name="Slide Number Placeholder 1"/>
          <p:cNvSpPr>
            <a:spLocks noGrp="1"/>
          </p:cNvSpPr>
          <p:nvPr>
            <p:ph type="sldNum" sz="quarter" idx="12"/>
          </p:nvPr>
        </p:nvSpPr>
        <p:spPr/>
        <p:txBody>
          <a:bodyPr/>
          <a:lstStyle/>
          <a:p>
            <a:fld id="{1B510175-9CF4-4DD8-986E-D35E32228BB6}" type="slidenum">
              <a:rPr lang="en-US" smtClean="0"/>
              <a:t>6</a:t>
            </a:fld>
            <a:endParaRPr lang="en-US"/>
          </a:p>
        </p:txBody>
      </p:sp>
    </p:spTree>
    <p:extLst>
      <p:ext uri="{BB962C8B-B14F-4D97-AF65-F5344CB8AC3E}">
        <p14:creationId xmlns:p14="http://schemas.microsoft.com/office/powerpoint/2010/main" val="41507328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User Acceptance Testing</a:t>
            </a:r>
            <a:endParaRPr lang="en-US" dirty="0"/>
          </a:p>
        </p:txBody>
      </p:sp>
      <p:sp>
        <p:nvSpPr>
          <p:cNvPr id="6" name="TextBox 5"/>
          <p:cNvSpPr txBox="1"/>
          <p:nvPr/>
        </p:nvSpPr>
        <p:spPr>
          <a:xfrm>
            <a:off x="838199" y="1910685"/>
            <a:ext cx="7254923" cy="2677656"/>
          </a:xfrm>
          <a:prstGeom prst="rect">
            <a:avLst/>
          </a:prstGeom>
          <a:noFill/>
        </p:spPr>
        <p:txBody>
          <a:bodyPr wrap="square" rtlCol="0">
            <a:spAutoFit/>
          </a:bodyPr>
          <a:lstStyle/>
          <a:p>
            <a:pPr marL="342900" indent="-342900">
              <a:buFont typeface="Wingdings" panose="05000000000000000000" pitchFamily="2" charset="2"/>
              <a:buChar char="Ø"/>
            </a:pPr>
            <a:r>
              <a:rPr lang="en-US" sz="2800" dirty="0">
                <a:latin typeface="+mj-lt"/>
                <a:ea typeface="+mj-ea"/>
                <a:cs typeface="+mj-cs"/>
              </a:rPr>
              <a:t>Alpha &amp; Beta Testing</a:t>
            </a:r>
          </a:p>
          <a:p>
            <a:pPr marL="342900" indent="-342900">
              <a:buFont typeface="Wingdings" panose="05000000000000000000" pitchFamily="2" charset="2"/>
              <a:buChar char="Ø"/>
            </a:pPr>
            <a:r>
              <a:rPr lang="en-US" sz="2800" dirty="0">
                <a:latin typeface="+mj-lt"/>
                <a:ea typeface="+mj-ea"/>
                <a:cs typeface="+mj-cs"/>
              </a:rPr>
              <a:t>Contract Acceptance Testing</a:t>
            </a:r>
          </a:p>
          <a:p>
            <a:pPr marL="342900" indent="-342900">
              <a:buFont typeface="Wingdings" panose="05000000000000000000" pitchFamily="2" charset="2"/>
              <a:buChar char="Ø"/>
            </a:pPr>
            <a:r>
              <a:rPr lang="en-US" sz="2800" dirty="0">
                <a:latin typeface="+mj-lt"/>
                <a:ea typeface="+mj-ea"/>
                <a:cs typeface="+mj-cs"/>
              </a:rPr>
              <a:t>Regulation Acceptance Testing</a:t>
            </a:r>
          </a:p>
          <a:p>
            <a:pPr marL="342900" indent="-342900">
              <a:buFont typeface="Wingdings" panose="05000000000000000000" pitchFamily="2" charset="2"/>
              <a:buChar char="Ø"/>
            </a:pPr>
            <a:r>
              <a:rPr lang="en-US" sz="2800" dirty="0">
                <a:latin typeface="+mj-lt"/>
                <a:ea typeface="+mj-ea"/>
                <a:cs typeface="+mj-cs"/>
              </a:rPr>
              <a:t>Operational Acceptance Testing</a:t>
            </a:r>
          </a:p>
          <a:p>
            <a:pPr marL="342900" indent="-342900">
              <a:buFont typeface="Wingdings" panose="05000000000000000000" pitchFamily="2" charset="2"/>
              <a:buChar char="Ø"/>
            </a:pPr>
            <a:r>
              <a:rPr lang="en-US" sz="2800" dirty="0">
                <a:latin typeface="+mj-lt"/>
                <a:ea typeface="+mj-ea"/>
                <a:cs typeface="+mj-cs"/>
              </a:rPr>
              <a:t>Black Box Testing</a:t>
            </a:r>
          </a:p>
          <a:p>
            <a:pPr marL="342900" indent="-342900">
              <a:buFont typeface="Wingdings" panose="05000000000000000000" pitchFamily="2" charset="2"/>
              <a:buChar char="Ø"/>
            </a:pPr>
            <a:endParaRPr lang="en-US" sz="2800" dirty="0"/>
          </a:p>
        </p:txBody>
      </p:sp>
      <p:sp>
        <p:nvSpPr>
          <p:cNvPr id="4" name="Rectangle 3"/>
          <p:cNvSpPr/>
          <p:nvPr/>
        </p:nvSpPr>
        <p:spPr>
          <a:xfrm>
            <a:off x="8445910" y="5594555"/>
            <a:ext cx="2192593" cy="4916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n w="0"/>
                <a:solidFill>
                  <a:schemeClr val="tx1"/>
                </a:solidFill>
                <a:effectLst>
                  <a:outerShdw blurRad="38100" dist="19050" dir="2700000" algn="tl" rotWithShape="0">
                    <a:schemeClr val="dk1">
                      <a:alpha val="40000"/>
                    </a:schemeClr>
                  </a:outerShdw>
                </a:effectLst>
              </a:rPr>
              <a:t>Bhanu</a:t>
            </a:r>
            <a:r>
              <a:rPr lang="en-US" dirty="0" smtClean="0">
                <a:ln w="0"/>
                <a:solidFill>
                  <a:schemeClr val="tx1"/>
                </a:solidFill>
                <a:effectLst>
                  <a:outerShdw blurRad="38100" dist="19050" dir="2700000" algn="tl" rotWithShape="0">
                    <a:schemeClr val="dk1">
                      <a:alpha val="40000"/>
                    </a:schemeClr>
                  </a:outerShdw>
                </a:effectLst>
              </a:rPr>
              <a:t> </a:t>
            </a:r>
            <a:r>
              <a:rPr lang="en-US" dirty="0" err="1" smtClean="0">
                <a:ln w="0"/>
                <a:solidFill>
                  <a:schemeClr val="tx1"/>
                </a:solidFill>
                <a:effectLst>
                  <a:outerShdw blurRad="38100" dist="19050" dir="2700000" algn="tl" rotWithShape="0">
                    <a:schemeClr val="dk1">
                      <a:alpha val="40000"/>
                    </a:schemeClr>
                  </a:outerShdw>
                </a:effectLst>
              </a:rPr>
              <a:t>Teja</a:t>
            </a:r>
            <a:r>
              <a:rPr lang="en-US" dirty="0" smtClean="0">
                <a:ln w="0"/>
                <a:solidFill>
                  <a:schemeClr val="tx1"/>
                </a:solidFill>
                <a:effectLst>
                  <a:outerShdw blurRad="38100" dist="19050" dir="2700000" algn="tl" rotWithShape="0">
                    <a:schemeClr val="dk1">
                      <a:alpha val="40000"/>
                    </a:schemeClr>
                  </a:outerShdw>
                </a:effectLst>
              </a:rPr>
              <a:t> </a:t>
            </a:r>
            <a:r>
              <a:rPr lang="en-US" dirty="0" err="1" smtClean="0">
                <a:ln w="0"/>
                <a:solidFill>
                  <a:schemeClr val="tx1"/>
                </a:solidFill>
                <a:effectLst>
                  <a:outerShdw blurRad="38100" dist="19050" dir="2700000" algn="tl" rotWithShape="0">
                    <a:schemeClr val="dk1">
                      <a:alpha val="40000"/>
                    </a:schemeClr>
                  </a:outerShdw>
                </a:effectLst>
              </a:rPr>
              <a:t>Kurucheti</a:t>
            </a:r>
            <a:endParaRPr lang="en-US" dirty="0">
              <a:ln w="0"/>
              <a:solidFill>
                <a:schemeClr val="tx1"/>
              </a:solidFill>
              <a:effectLst>
                <a:outerShdw blurRad="38100" dist="19050" dir="2700000" algn="tl" rotWithShape="0">
                  <a:schemeClr val="dk1">
                    <a:alpha val="40000"/>
                  </a:schemeClr>
                </a:outerShdw>
              </a:effectLst>
            </a:endParaRPr>
          </a:p>
        </p:txBody>
      </p:sp>
      <p:sp>
        <p:nvSpPr>
          <p:cNvPr id="3" name="Slide Number Placeholder 2"/>
          <p:cNvSpPr>
            <a:spLocks noGrp="1"/>
          </p:cNvSpPr>
          <p:nvPr>
            <p:ph type="sldNum" sz="quarter" idx="12"/>
          </p:nvPr>
        </p:nvSpPr>
        <p:spPr/>
        <p:txBody>
          <a:bodyPr/>
          <a:lstStyle/>
          <a:p>
            <a:fld id="{1B510175-9CF4-4DD8-986E-D35E32228BB6}" type="slidenum">
              <a:rPr lang="en-US" smtClean="0"/>
              <a:t>7</a:t>
            </a:fld>
            <a:endParaRPr lang="en-US"/>
          </a:p>
        </p:txBody>
      </p:sp>
    </p:spTree>
    <p:extLst>
      <p:ext uri="{BB962C8B-B14F-4D97-AF65-F5344CB8AC3E}">
        <p14:creationId xmlns:p14="http://schemas.microsoft.com/office/powerpoint/2010/main" val="32794372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92322" y="736980"/>
            <a:ext cx="7775235" cy="646331"/>
          </a:xfrm>
          <a:prstGeom prst="rect">
            <a:avLst/>
          </a:prstGeom>
          <a:noFill/>
        </p:spPr>
        <p:txBody>
          <a:bodyPr wrap="square" rtlCol="0">
            <a:spAutoFit/>
          </a:bodyPr>
          <a:lstStyle/>
          <a:p>
            <a:r>
              <a:rPr lang="en-US" sz="3600" dirty="0"/>
              <a:t>UAT Project </a:t>
            </a:r>
            <a:r>
              <a:rPr lang="en-US" sz="3600" dirty="0" smtClean="0"/>
              <a:t>example demo </a:t>
            </a:r>
            <a:endParaRPr lang="en-US" sz="3600" dirty="0"/>
          </a:p>
        </p:txBody>
      </p:sp>
      <p:sp>
        <p:nvSpPr>
          <p:cNvPr id="3" name="Rectangle 2"/>
          <p:cNvSpPr/>
          <p:nvPr/>
        </p:nvSpPr>
        <p:spPr>
          <a:xfrm>
            <a:off x="8445910" y="5594555"/>
            <a:ext cx="2192593" cy="4916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n w="0"/>
                <a:solidFill>
                  <a:schemeClr val="tx1"/>
                </a:solidFill>
                <a:effectLst>
                  <a:outerShdw blurRad="38100" dist="19050" dir="2700000" algn="tl" rotWithShape="0">
                    <a:schemeClr val="dk1">
                      <a:alpha val="40000"/>
                    </a:schemeClr>
                  </a:outerShdw>
                </a:effectLst>
              </a:rPr>
              <a:t>Bhanu</a:t>
            </a:r>
            <a:r>
              <a:rPr lang="en-US" dirty="0" smtClean="0">
                <a:ln w="0"/>
                <a:solidFill>
                  <a:schemeClr val="tx1"/>
                </a:solidFill>
                <a:effectLst>
                  <a:outerShdw blurRad="38100" dist="19050" dir="2700000" algn="tl" rotWithShape="0">
                    <a:schemeClr val="dk1">
                      <a:alpha val="40000"/>
                    </a:schemeClr>
                  </a:outerShdw>
                </a:effectLst>
              </a:rPr>
              <a:t> </a:t>
            </a:r>
            <a:r>
              <a:rPr lang="en-US" dirty="0" err="1" smtClean="0">
                <a:ln w="0"/>
                <a:solidFill>
                  <a:schemeClr val="tx1"/>
                </a:solidFill>
                <a:effectLst>
                  <a:outerShdw blurRad="38100" dist="19050" dir="2700000" algn="tl" rotWithShape="0">
                    <a:schemeClr val="dk1">
                      <a:alpha val="40000"/>
                    </a:schemeClr>
                  </a:outerShdw>
                </a:effectLst>
              </a:rPr>
              <a:t>Teja</a:t>
            </a:r>
            <a:r>
              <a:rPr lang="en-US" dirty="0" smtClean="0">
                <a:ln w="0"/>
                <a:solidFill>
                  <a:schemeClr val="tx1"/>
                </a:solidFill>
                <a:effectLst>
                  <a:outerShdw blurRad="38100" dist="19050" dir="2700000" algn="tl" rotWithShape="0">
                    <a:schemeClr val="dk1">
                      <a:alpha val="40000"/>
                    </a:schemeClr>
                  </a:outerShdw>
                </a:effectLst>
              </a:rPr>
              <a:t> </a:t>
            </a:r>
            <a:r>
              <a:rPr lang="en-US" dirty="0" err="1" smtClean="0">
                <a:ln w="0"/>
                <a:solidFill>
                  <a:schemeClr val="tx1"/>
                </a:solidFill>
                <a:effectLst>
                  <a:outerShdw blurRad="38100" dist="19050" dir="2700000" algn="tl" rotWithShape="0">
                    <a:schemeClr val="dk1">
                      <a:alpha val="40000"/>
                    </a:schemeClr>
                  </a:outerShdw>
                </a:effectLst>
              </a:rPr>
              <a:t>Kurucheti</a:t>
            </a:r>
            <a:endParaRPr lang="en-US" dirty="0">
              <a:ln w="0"/>
              <a:solidFill>
                <a:schemeClr val="tx1"/>
              </a:solidFill>
              <a:effectLst>
                <a:outerShdw blurRad="38100" dist="19050" dir="2700000" algn="tl" rotWithShape="0">
                  <a:schemeClr val="dk1">
                    <a:alpha val="40000"/>
                  </a:schemeClr>
                </a:outerShdw>
              </a:effectLst>
            </a:endParaRPr>
          </a:p>
        </p:txBody>
      </p:sp>
      <p:sp>
        <p:nvSpPr>
          <p:cNvPr id="2" name="Slide Number Placeholder 1"/>
          <p:cNvSpPr>
            <a:spLocks noGrp="1"/>
          </p:cNvSpPr>
          <p:nvPr>
            <p:ph type="sldNum" sz="quarter" idx="12"/>
          </p:nvPr>
        </p:nvSpPr>
        <p:spPr/>
        <p:txBody>
          <a:bodyPr/>
          <a:lstStyle/>
          <a:p>
            <a:fld id="{1B510175-9CF4-4DD8-986E-D35E32228BB6}" type="slidenum">
              <a:rPr lang="en-US" smtClean="0"/>
              <a:t>8</a:t>
            </a:fld>
            <a:endParaRPr lang="en-US"/>
          </a:p>
        </p:txBody>
      </p:sp>
    </p:spTree>
    <p:extLst>
      <p:ext uri="{BB962C8B-B14F-4D97-AF65-F5344CB8AC3E}">
        <p14:creationId xmlns:p14="http://schemas.microsoft.com/office/powerpoint/2010/main" val="10035184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032387"/>
          </a:xfrm>
        </p:spPr>
        <p:txBody>
          <a:bodyPr/>
          <a:lstStyle/>
          <a:p>
            <a:pPr algn="ctr"/>
            <a:r>
              <a:rPr lang="en-US" dirty="0" smtClean="0"/>
              <a:t>Develop a comprehensive UAT Desk Aide</a:t>
            </a:r>
            <a:endParaRPr lang="en-US" dirty="0"/>
          </a:p>
        </p:txBody>
      </p:sp>
      <p:sp>
        <p:nvSpPr>
          <p:cNvPr id="3" name="Content Placeholder 2"/>
          <p:cNvSpPr>
            <a:spLocks noGrp="1"/>
          </p:cNvSpPr>
          <p:nvPr>
            <p:ph idx="1"/>
          </p:nvPr>
        </p:nvSpPr>
        <p:spPr>
          <a:xfrm>
            <a:off x="1253613" y="1225448"/>
            <a:ext cx="9684773" cy="5027868"/>
          </a:xfrm>
        </p:spPr>
        <p:txBody>
          <a:bodyPr/>
          <a:lstStyle/>
          <a:p>
            <a:pPr algn="just"/>
            <a:r>
              <a:rPr lang="en-US" dirty="0" smtClean="0"/>
              <a:t>Identify people, process, technologies and timelines. </a:t>
            </a:r>
          </a:p>
          <a:p>
            <a:pPr algn="just"/>
            <a:r>
              <a:rPr lang="en-US" dirty="0"/>
              <a:t>It should outline </a:t>
            </a:r>
            <a:r>
              <a:rPr lang="en-US" dirty="0" smtClean="0"/>
              <a:t>key processes.</a:t>
            </a:r>
          </a:p>
          <a:p>
            <a:pPr algn="just"/>
            <a:r>
              <a:rPr lang="en-US" dirty="0" smtClean="0"/>
              <a:t>It drives productivity.</a:t>
            </a:r>
          </a:p>
          <a:p>
            <a:pPr algn="just"/>
            <a:r>
              <a:rPr lang="en-US" dirty="0" smtClean="0"/>
              <a:t>Having “Top 10 Execution Guidelines” for the project.</a:t>
            </a:r>
          </a:p>
          <a:p>
            <a:pPr algn="just"/>
            <a:r>
              <a:rPr lang="en-US" dirty="0" smtClean="0"/>
              <a:t>Performance Testing</a:t>
            </a:r>
            <a:endParaRPr lang="en-US" dirty="0"/>
          </a:p>
        </p:txBody>
      </p:sp>
      <p:sp>
        <p:nvSpPr>
          <p:cNvPr id="4" name="Rectangle 3"/>
          <p:cNvSpPr/>
          <p:nvPr/>
        </p:nvSpPr>
        <p:spPr>
          <a:xfrm>
            <a:off x="8445910" y="5594555"/>
            <a:ext cx="2192593" cy="4916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Vinod Kumar Kurma</a:t>
            </a:r>
            <a:endParaRPr lang="en-US" dirty="0">
              <a:ln w="0"/>
              <a:solidFill>
                <a:schemeClr val="tx1"/>
              </a:solidFill>
              <a:effectLst>
                <a:outerShdw blurRad="38100" dist="19050" dir="2700000" algn="tl" rotWithShape="0">
                  <a:schemeClr val="dk1">
                    <a:alpha val="40000"/>
                  </a:schemeClr>
                </a:outerShdw>
              </a:effectLst>
            </a:endParaRPr>
          </a:p>
        </p:txBody>
      </p:sp>
      <p:sp>
        <p:nvSpPr>
          <p:cNvPr id="5" name="Slide Number Placeholder 4"/>
          <p:cNvSpPr>
            <a:spLocks noGrp="1"/>
          </p:cNvSpPr>
          <p:nvPr>
            <p:ph type="sldNum" sz="quarter" idx="12"/>
          </p:nvPr>
        </p:nvSpPr>
        <p:spPr/>
        <p:txBody>
          <a:bodyPr/>
          <a:lstStyle/>
          <a:p>
            <a:fld id="{1B510175-9CF4-4DD8-986E-D35E32228BB6}" type="slidenum">
              <a:rPr lang="en-US" smtClean="0"/>
              <a:t>9</a:t>
            </a:fld>
            <a:endParaRPr lang="en-US"/>
          </a:p>
        </p:txBody>
      </p:sp>
    </p:spTree>
    <p:extLst>
      <p:ext uri="{BB962C8B-B14F-4D97-AF65-F5344CB8AC3E}">
        <p14:creationId xmlns:p14="http://schemas.microsoft.com/office/powerpoint/2010/main" val="124145444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317</TotalTime>
  <Words>2270</Words>
  <Application>Microsoft Office PowerPoint</Application>
  <PresentationFormat>Widescreen</PresentationFormat>
  <Paragraphs>578</Paragraphs>
  <Slides>53</Slides>
  <Notes>17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Arial</vt:lpstr>
      <vt:lpstr>Calibri</vt:lpstr>
      <vt:lpstr>Calibri Light</vt:lpstr>
      <vt:lpstr>Symbol</vt:lpstr>
      <vt:lpstr>Times New Roman</vt:lpstr>
      <vt:lpstr>Wingdings</vt:lpstr>
      <vt:lpstr>Office Theme</vt:lpstr>
      <vt:lpstr>User Acceptance and best practices</vt:lpstr>
      <vt:lpstr>Team members</vt:lpstr>
      <vt:lpstr>A small video about UAT</vt:lpstr>
      <vt:lpstr>PowerPoint Presentation</vt:lpstr>
      <vt:lpstr>PowerPoint Presentation</vt:lpstr>
      <vt:lpstr>PowerPoint Presentation</vt:lpstr>
      <vt:lpstr>Types of User Acceptance Testing</vt:lpstr>
      <vt:lpstr>PowerPoint Presentation</vt:lpstr>
      <vt:lpstr>Develop a comprehensive UAT Desk Aide</vt:lpstr>
      <vt:lpstr>Discussing testing approaches with UAT team</vt:lpstr>
      <vt:lpstr>Bridge the gap between test management tools</vt:lpstr>
      <vt:lpstr>Measuring Testing Expertise</vt:lpstr>
      <vt:lpstr>Communication and Coordination</vt:lpstr>
      <vt:lpstr>Best Practices to Reach Client Expectations</vt:lpstr>
      <vt:lpstr>Best Practices to Reach Client Expectations</vt:lpstr>
      <vt:lpstr>Best Practices to Reach Client Expectations</vt:lpstr>
      <vt:lpstr>Best Practices to Reach Client Expectations</vt:lpstr>
      <vt:lpstr>Best Practices to Reach Client Expectations</vt:lpstr>
      <vt:lpstr>Representing Acceptance Criteria</vt:lpstr>
      <vt:lpstr>Representing Acceptance Criteria (contd..)</vt:lpstr>
      <vt:lpstr>Examples</vt:lpstr>
      <vt:lpstr>When to define Acceptance Criteria</vt:lpstr>
      <vt:lpstr>Format to specify the criteria</vt:lpstr>
      <vt:lpstr>Example User Story</vt:lpstr>
      <vt:lpstr>Example Acceptance criteria</vt:lpstr>
      <vt:lpstr>Managing UAT</vt:lpstr>
      <vt:lpstr>Managing UAT</vt:lpstr>
      <vt:lpstr>Managing UAT </vt:lpstr>
      <vt:lpstr>Managing UAT</vt:lpstr>
      <vt:lpstr>Managing UAT</vt:lpstr>
      <vt:lpstr>Managing UAT</vt:lpstr>
      <vt:lpstr>Managing UAT</vt:lpstr>
      <vt:lpstr>Managing UAT</vt:lpstr>
      <vt:lpstr>Managing UAT</vt:lpstr>
      <vt:lpstr>Managing UAT</vt:lpstr>
      <vt:lpstr>Managing UAT</vt:lpstr>
      <vt:lpstr>Managing UAT</vt:lpstr>
      <vt:lpstr>Column Headings (UAM)</vt:lpstr>
      <vt:lpstr>User Traceability Matrix</vt:lpstr>
      <vt:lpstr>Version History</vt:lpstr>
      <vt:lpstr>Test Cases Review and Approval</vt:lpstr>
      <vt:lpstr>Test Runs </vt:lpstr>
      <vt:lpstr>Defect Data Consolidation</vt:lpstr>
      <vt:lpstr>Test Review and Approval</vt:lpstr>
      <vt:lpstr>User Acceptance Criteria Matrix</vt:lpstr>
      <vt:lpstr>Working Example</vt:lpstr>
      <vt:lpstr>User Acceptance Criteria Matrix </vt:lpstr>
      <vt:lpstr>First Sprint (Client Demo1)</vt:lpstr>
      <vt:lpstr>Second Sprint (Client Demo2)</vt:lpstr>
      <vt:lpstr>Example Data</vt:lpstr>
      <vt:lpstr>Burndown chart</vt:lpstr>
      <vt:lpstr>Tools for User Acceptance Testing</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Akkiraju,Prahasith</dc:creator>
  <cp:lastModifiedBy>Are,Manoj Kumar</cp:lastModifiedBy>
  <cp:revision>74</cp:revision>
  <dcterms:created xsi:type="dcterms:W3CDTF">2016-10-02T08:52:02Z</dcterms:created>
  <dcterms:modified xsi:type="dcterms:W3CDTF">2016-10-03T13:47:18Z</dcterms:modified>
</cp:coreProperties>
</file>